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74" r:id="rId2"/>
    <p:sldId id="257"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303" r:id="rId25"/>
    <p:sldId id="304" r:id="rId26"/>
  </p:sldIdLst>
  <p:sldSz cx="9144000" cy="6858000" type="screen4x3"/>
  <p:notesSz cx="6858000" cy="9144000"/>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83" autoAdjust="0"/>
  </p:normalViewPr>
  <p:slideViewPr>
    <p:cSldViewPr snapToGrid="0" snapToObjects="1">
      <p:cViewPr>
        <p:scale>
          <a:sx n="68" d="100"/>
          <a:sy n="68" d="100"/>
        </p:scale>
        <p:origin x="-702"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8884C59-F226-42E7-8ED3-F9B54C70859A}" type="datetimeFigureOut">
              <a:rPr lang="en-US"/>
              <a:pPr>
                <a:defRPr/>
              </a:pPr>
              <a:t>6/17/2014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F03886F-20E9-40D8-8013-717D7D34603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045B0F-E37C-4AE5-ACF1-F5FFE74D8D51}" type="datetimeFigureOut">
              <a:rPr lang="en-US"/>
              <a:pPr>
                <a:defRPr/>
              </a:pPr>
              <a:t>6/17/2014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63925F9-D5CB-4BC3-B27F-DB2C0304311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ABB78A-4845-4915-889F-795E7EA7CF2E}"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93B4C7-AC38-4D1C-B264-A33987CD7ABA}"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787381-ED45-4F4D-A210-387EA0A71EA3}"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CB8921-0152-479C-A5CA-CEB4512176B7}"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54D503-7B48-48F4-95FE-0082D0B9A8A9}"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266E31-A21C-45B3-880C-7EDB1DA2DEFC}"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3976F9-ADA0-4B4D-82B2-63A7AB5B2288}"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DD951B-6001-4E48-A03A-AD4280CFA4D8}" type="slidenum">
              <a:rPr lang="en-US"/>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DD0F53-F1F7-4CE8-B5B0-99272C86DB52}" type="slidenum">
              <a:rPr lang="en-US"/>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7E2BF0-8CD9-4725-B886-75B8B034B8AD}" type="slidenum">
              <a:rPr lang="en-US"/>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9B827F-2269-456E-8B56-D8C21F9D4F5A}" type="slidenum">
              <a:rPr lang="en-US"/>
              <a:pPr fontAlgn="base">
                <a:spcBef>
                  <a:spcPct val="0"/>
                </a:spcBef>
                <a:spcAft>
                  <a:spcPct val="0"/>
                </a:spcAft>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016EF9-9503-4FD3-BBAD-31F5AA68E5A8}"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265321-DB45-4135-835B-DA5BF644B096}" type="slidenum">
              <a:rPr lang="en-US"/>
              <a:pPr fontAlgn="base">
                <a:spcBef>
                  <a:spcPct val="0"/>
                </a:spcBef>
                <a:spcAft>
                  <a:spcPct val="0"/>
                </a:spcAft>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BDCC4D-3158-4468-B7B7-41A858F445DA}" type="slidenum">
              <a:rPr lang="en-US"/>
              <a:pPr fontAlgn="base">
                <a:spcBef>
                  <a:spcPct val="0"/>
                </a:spcBef>
                <a:spcAft>
                  <a:spcPct val="0"/>
                </a:spcAft>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F890D2-82B2-4F2D-919E-27AED9A39109}" type="slidenum">
              <a:rPr lang="en-US"/>
              <a:pPr fontAlgn="base">
                <a:spcBef>
                  <a:spcPct val="0"/>
                </a:spcBef>
                <a:spcAft>
                  <a:spcPct val="0"/>
                </a:spcAft>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BEA31B-9384-4085-93CF-827BF33F14B9}" type="slidenum">
              <a:rPr lang="en-US"/>
              <a:pPr fontAlgn="base">
                <a:spcBef>
                  <a:spcPct val="0"/>
                </a:spcBef>
                <a:spcAft>
                  <a:spcPct val="0"/>
                </a:spcAft>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798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BD1CE-D274-4080-9CAB-4BD035F428F3}" type="slidenum">
              <a:rPr lang="en-US"/>
              <a:pPr fontAlgn="base">
                <a:spcBef>
                  <a:spcPct val="0"/>
                </a:spcBef>
                <a:spcAft>
                  <a:spcPct val="0"/>
                </a:spcAft>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83A801-9CBD-4232-9396-31B30FE89788}" type="slidenum">
              <a:rPr lang="en-US"/>
              <a:pPr fontAlgn="base">
                <a:spcBef>
                  <a:spcPct val="0"/>
                </a:spcBef>
                <a:spcAft>
                  <a:spcPct val="0"/>
                </a:spcAft>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E4BBFC-574A-460E-BA5D-FD5909E66F5A}"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5500E1-2D50-445A-AD5F-0B573EA8BE95}"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878ADB-D4CF-464E-847B-91CEADCF1FAE}"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310C59-C6AF-44CE-A02D-0D2B088308B5}"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888B6A-0CDE-4605-81A8-779EE68DA40A}"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B8AA7E-222A-457C-9922-160B781A1272}"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47C183-3C66-4BEB-9D3B-7B6E3ED98666}"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3.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2">
        <a:schemeClr val="bg2"/>
      </p:bgRef>
    </p:bg>
    <p:spTree>
      <p:nvGrpSpPr>
        <p:cNvPr id="1" name=""/>
        <p:cNvGrpSpPr/>
        <p:nvPr/>
      </p:nvGrpSpPr>
      <p:grpSpPr>
        <a:xfrm>
          <a:off x="0" y="0"/>
          <a:ext cx="0" cy="0"/>
          <a:chOff x="0" y="0"/>
          <a:chExt cx="0" cy="0"/>
        </a:xfrm>
      </p:grpSpPr>
      <p:pic>
        <p:nvPicPr>
          <p:cNvPr id="4" name="Picture 7" descr="collaborate.jpg"/>
          <p:cNvPicPr>
            <a:picLocks noChangeAspect="1"/>
          </p:cNvPicPr>
          <p:nvPr userDrawn="1"/>
        </p:nvPicPr>
        <p:blipFill>
          <a:blip r:embed="rId3"/>
          <a:srcRect r="10101"/>
          <a:stretch>
            <a:fillRect/>
          </a:stretch>
        </p:blipFill>
        <p:spPr bwMode="auto">
          <a:xfrm>
            <a:off x="0" y="0"/>
            <a:ext cx="9220200" cy="6858000"/>
          </a:xfrm>
          <a:prstGeom prst="rect">
            <a:avLst/>
          </a:prstGeom>
          <a:noFill/>
          <a:ln w="9525">
            <a:noFill/>
            <a:miter lim="800000"/>
            <a:headEnd/>
            <a:tailEnd/>
          </a:ln>
        </p:spPr>
      </p:pic>
      <p:sp>
        <p:nvSpPr>
          <p:cNvPr id="5" name="Rectangle 14"/>
          <p:cNvSpPr/>
          <p:nvPr userDrawn="1"/>
        </p:nvSpPr>
        <p:spPr>
          <a:xfrm>
            <a:off x="2438400" y="6464300"/>
            <a:ext cx="5527675" cy="261938"/>
          </a:xfrm>
          <a:prstGeom prst="rect">
            <a:avLst/>
          </a:prstGeom>
        </p:spPr>
        <p:txBody>
          <a:bodyPr>
            <a:spAutoFit/>
          </a:bodyPr>
          <a:lstStyle/>
          <a:p>
            <a:pPr algn="ctr" fontAlgn="auto">
              <a:spcBef>
                <a:spcPts val="0"/>
              </a:spcBef>
              <a:spcAft>
                <a:spcPts val="0"/>
              </a:spcAft>
              <a:defRPr/>
            </a:pPr>
            <a:r>
              <a:rPr lang="it-IT" sz="1100" dirty="0">
                <a:solidFill>
                  <a:schemeClr val="accent1"/>
                </a:solidFill>
                <a:latin typeface="Lucida Sans"/>
                <a:cs typeface="Lucida Sans"/>
              </a:rPr>
              <a:t>517748-LLP-1-2011-1-IE-COMENIUS-CNW</a:t>
            </a:r>
            <a:endParaRPr lang="en-US" sz="1100" dirty="0">
              <a:solidFill>
                <a:schemeClr val="accent1"/>
              </a:solidFill>
              <a:latin typeface="Lucida Sans"/>
              <a:cs typeface="Lucida Sans"/>
            </a:endParaRPr>
          </a:p>
        </p:txBody>
      </p:sp>
      <p:sp>
        <p:nvSpPr>
          <p:cNvPr id="6" name="Title 1"/>
          <p:cNvSpPr txBox="1">
            <a:spLocks/>
          </p:cNvSpPr>
          <p:nvPr userDrawn="1"/>
        </p:nvSpPr>
        <p:spPr>
          <a:xfrm>
            <a:off x="-6350" y="122238"/>
            <a:ext cx="9226550" cy="838200"/>
          </a:xfrm>
          <a:prstGeom prst="rect">
            <a:avLst/>
          </a:prstGeom>
          <a:solidFill>
            <a:srgbClr val="FFFFFF"/>
          </a:solidFill>
        </p:spPr>
        <p:txBody>
          <a:bodyPr anchor="ct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4000" b="1" dirty="0">
              <a:solidFill>
                <a:srgbClr val="434342"/>
              </a:solidFill>
              <a:latin typeface="Cambria"/>
            </a:endParaRPr>
          </a:p>
        </p:txBody>
      </p:sp>
      <p:pic>
        <p:nvPicPr>
          <p:cNvPr id="7" name="Picture 13" descr="logo.png"/>
          <p:cNvPicPr>
            <a:picLocks noChangeAspect="1"/>
          </p:cNvPicPr>
          <p:nvPr userDrawn="1"/>
        </p:nvPicPr>
        <p:blipFill>
          <a:blip r:embed="rId4"/>
          <a:srcRect/>
          <a:stretch>
            <a:fillRect/>
          </a:stretch>
        </p:blipFill>
        <p:spPr bwMode="auto">
          <a:xfrm>
            <a:off x="152400" y="228600"/>
            <a:ext cx="1828800" cy="560388"/>
          </a:xfrm>
          <a:prstGeom prst="rect">
            <a:avLst/>
          </a:prstGeom>
          <a:noFill/>
          <a:ln w="9525">
            <a:noFill/>
            <a:miter lim="800000"/>
            <a:headEnd/>
            <a:tailEnd/>
          </a:ln>
        </p:spPr>
      </p:pic>
      <p:pic>
        <p:nvPicPr>
          <p:cNvPr id="8" name="Picture 3" descr="new_LLP_Logo.JPG"/>
          <p:cNvPicPr>
            <a:picLocks noChangeAspect="1"/>
          </p:cNvPicPr>
          <p:nvPr userDrawn="1"/>
        </p:nvPicPr>
        <p:blipFill>
          <a:blip r:embed="rId5"/>
          <a:srcRect b="14049"/>
          <a:stretch>
            <a:fillRect/>
          </a:stretch>
        </p:blipFill>
        <p:spPr bwMode="auto">
          <a:xfrm>
            <a:off x="6985000" y="136525"/>
            <a:ext cx="2159000" cy="777875"/>
          </a:xfrm>
          <a:prstGeom prst="rect">
            <a:avLst/>
          </a:prstGeom>
          <a:noFill/>
          <a:ln w="9525">
            <a:noFill/>
            <a:miter lim="800000"/>
            <a:headEnd/>
            <a:tailEnd/>
          </a:ln>
        </p:spPr>
      </p:pic>
      <p:sp>
        <p:nvSpPr>
          <p:cNvPr id="3" name="Subtitle 2"/>
          <p:cNvSpPr>
            <a:spLocks noGrp="1"/>
          </p:cNvSpPr>
          <p:nvPr>
            <p:ph type="subTitle" idx="1"/>
          </p:nvPr>
        </p:nvSpPr>
        <p:spPr>
          <a:xfrm>
            <a:off x="552906" y="4798374"/>
            <a:ext cx="8077200" cy="858654"/>
          </a:xfrm>
          <a:solidFill>
            <a:schemeClr val="tx2">
              <a:alpha val="90000"/>
            </a:schemeClr>
          </a:solidFill>
        </p:spPr>
        <p:txBody>
          <a:bodyPr lIns="118872" tIns="0" rIns="45720" bIns="0" anchor="ctr">
            <a:normAutofit/>
          </a:bodyPr>
          <a:lstStyle>
            <a:lvl1pPr marL="0" indent="0" algn="ctr">
              <a:buNone/>
              <a:defRPr sz="3600" b="1">
                <a:solidFill>
                  <a:schemeClr val="bg1">
                    <a:lumMod val="75000"/>
                    <a:lumOff val="25000"/>
                  </a:schemeClr>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fi-FI"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fi-FI" smtClean="0"/>
              <a:t>Click to edit Master text styles</a:t>
            </a:r>
          </a:p>
        </p:txBody>
      </p:sp>
      <p:sp>
        <p:nvSpPr>
          <p:cNvPr id="7" name="Date Placeholder 4"/>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880CEC0E-701B-4DEC-AD75-307B27946B89}" type="datetimeFigureOut">
              <a:rPr lang="en-US"/>
              <a:pPr>
                <a:defRPr/>
              </a:pPr>
              <a:t>6/17/2014</a:t>
            </a:fld>
            <a:endParaRPr lang="en-US"/>
          </a:p>
        </p:txBody>
      </p:sp>
      <p:sp>
        <p:nvSpPr>
          <p:cNvPr id="8" name="Footer Placeholder 5"/>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6"/>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F9112887-3BE6-4BEE-B773-4CFA52DB1A2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fi-FI"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fi-FI" noProof="0" smtClean="0"/>
              <a:t>Drag picture to placeholder or click icon to add</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fi-FI" smtClean="0"/>
              <a:t>Click to edit Master text styles</a:t>
            </a:r>
          </a:p>
        </p:txBody>
      </p:sp>
      <p:sp>
        <p:nvSpPr>
          <p:cNvPr id="7" name="Date Placeholder 4"/>
          <p:cNvSpPr>
            <a:spLocks noGrp="1"/>
          </p:cNvSpPr>
          <p:nvPr>
            <p:ph type="dt" sz="half" idx="10"/>
          </p:nvPr>
        </p:nvSpPr>
        <p:spPr>
          <a:xfrm>
            <a:off x="165100" y="1169988"/>
            <a:ext cx="2522538" cy="201612"/>
          </a:xfrm>
          <a:prstGeom prst="rect">
            <a:avLst/>
          </a:prstGeom>
        </p:spPr>
        <p:txBody>
          <a:bodyPr/>
          <a:lstStyle>
            <a:lvl1pPr fontAlgn="auto">
              <a:spcBef>
                <a:spcPts val="0"/>
              </a:spcBef>
              <a:spcAft>
                <a:spcPts val="0"/>
              </a:spcAft>
              <a:defRPr>
                <a:latin typeface="+mn-lt"/>
              </a:defRPr>
            </a:lvl1pPr>
          </a:lstStyle>
          <a:p>
            <a:pPr>
              <a:defRPr/>
            </a:pPr>
            <a:fld id="{4778B4CC-2B11-4056-B58E-01A50EF04656}" type="datetimeFigureOut">
              <a:rPr lang="en-US"/>
              <a:pPr>
                <a:defRPr/>
              </a:pPr>
              <a:t>6/17/2014</a:t>
            </a:fld>
            <a:endParaRPr lang="en-US" dirty="0"/>
          </a:p>
        </p:txBody>
      </p:sp>
      <p:sp>
        <p:nvSpPr>
          <p:cNvPr id="8" name="Footer Placeholder 5"/>
          <p:cNvSpPr>
            <a:spLocks noGrp="1"/>
          </p:cNvSpPr>
          <p:nvPr>
            <p:ph type="ftr" sz="quarter" idx="11"/>
          </p:nvPr>
        </p:nvSpPr>
        <p:spPr>
          <a:xfrm>
            <a:off x="3035300" y="1169988"/>
            <a:ext cx="5194300" cy="201612"/>
          </a:xfrm>
          <a:prstGeom prst="rect">
            <a:avLst/>
          </a:prstGeom>
        </p:spPr>
        <p:txBody>
          <a:bodyPr/>
          <a:lstStyle>
            <a:lvl1pPr fontAlgn="auto">
              <a:spcBef>
                <a:spcPts val="0"/>
              </a:spcBef>
              <a:spcAft>
                <a:spcPts val="0"/>
              </a:spcAft>
              <a:defRPr>
                <a:solidFill>
                  <a:schemeClr val="bg1">
                    <a:shade val="50000"/>
                  </a:schemeClr>
                </a:solidFill>
                <a:latin typeface="+mn-lt"/>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fontAlgn="auto">
              <a:spcBef>
                <a:spcPts val="0"/>
              </a:spcBef>
              <a:spcAft>
                <a:spcPts val="0"/>
              </a:spcAft>
              <a:defRPr>
                <a:latin typeface="+mn-lt"/>
              </a:defRPr>
            </a:lvl1pPr>
          </a:lstStyle>
          <a:p>
            <a:pPr>
              <a:defRPr/>
            </a:pPr>
            <a:fld id="{6EE6347F-6724-437F-818B-F4643E2C80A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fi-FI"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55C99730-87D6-4E76-9DC4-180975CF44AE}" type="datetimeFigureOut">
              <a:rPr lang="en-US"/>
              <a:pPr>
                <a:defRPr/>
              </a:pPr>
              <a:t>6/17/2014</a:t>
            </a:fld>
            <a:endParaRPr lang="en-US"/>
          </a:p>
        </p:txBody>
      </p:sp>
      <p:sp>
        <p:nvSpPr>
          <p:cNvPr id="5" name="Footer Placeholder 4"/>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F01931E9-FAD5-487F-96C2-B4C9F1E417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fi-FI"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DAAD0057-E982-4F83-9975-94418B256467}" type="datetimeFigureOut">
              <a:rPr lang="en-US"/>
              <a:pPr>
                <a:defRPr/>
              </a:pPr>
              <a:t>6/17/2014</a:t>
            </a:fld>
            <a:endParaRPr lang="en-US"/>
          </a:p>
        </p:txBody>
      </p:sp>
      <p:sp>
        <p:nvSpPr>
          <p:cNvPr id="7" name="Footer Placeholder 4"/>
          <p:cNvSpPr>
            <a:spLocks noGrp="1"/>
          </p:cNvSpPr>
          <p:nvPr>
            <p:ph type="ftr" sz="quarter" idx="11"/>
          </p:nvPr>
        </p:nvSpPr>
        <p:spPr>
          <a:xfrm>
            <a:off x="2640013" y="6376988"/>
            <a:ext cx="3836987"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2C4583BF-4342-493A-86DC-AA9203A0A9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2">
        <a:schemeClr val="bg2"/>
      </p:bgRef>
    </p:bg>
    <p:spTree>
      <p:nvGrpSpPr>
        <p:cNvPr id="1" name=""/>
        <p:cNvGrpSpPr/>
        <p:nvPr/>
      </p:nvGrpSpPr>
      <p:grpSpPr>
        <a:xfrm>
          <a:off x="0" y="0"/>
          <a:ext cx="0" cy="0"/>
          <a:chOff x="0" y="0"/>
          <a:chExt cx="0" cy="0"/>
        </a:xfrm>
      </p:grpSpPr>
      <p:pic>
        <p:nvPicPr>
          <p:cNvPr id="4" name="Picture 11" descr="leaf.jpg"/>
          <p:cNvPicPr>
            <a:picLocks noChangeAspect="1"/>
          </p:cNvPicPr>
          <p:nvPr userDrawn="1"/>
        </p:nvPicPr>
        <p:blipFill>
          <a:blip r:embed="rId3"/>
          <a:srcRect t="39204" r="-182" b="3551"/>
          <a:stretch>
            <a:fillRect/>
          </a:stretch>
        </p:blipFill>
        <p:spPr bwMode="auto">
          <a:xfrm>
            <a:off x="0" y="-142875"/>
            <a:ext cx="9220200" cy="7023100"/>
          </a:xfrm>
          <a:prstGeom prst="rect">
            <a:avLst/>
          </a:prstGeom>
          <a:solidFill>
            <a:schemeClr val="tx1">
              <a:alpha val="30196"/>
            </a:schemeClr>
          </a:solidFill>
          <a:ln w="9525">
            <a:noFill/>
            <a:miter lim="800000"/>
            <a:headEnd/>
            <a:tailEnd/>
          </a:ln>
        </p:spPr>
      </p:pic>
      <p:sp>
        <p:nvSpPr>
          <p:cNvPr id="5" name="Title 1"/>
          <p:cNvSpPr txBox="1">
            <a:spLocks/>
          </p:cNvSpPr>
          <p:nvPr userDrawn="1"/>
        </p:nvSpPr>
        <p:spPr>
          <a:xfrm>
            <a:off x="0" y="-142875"/>
            <a:ext cx="9220200" cy="1289050"/>
          </a:xfrm>
          <a:prstGeom prst="rect">
            <a:avLst/>
          </a:prstGeom>
          <a:solidFill>
            <a:schemeClr val="tx2">
              <a:alpha val="84000"/>
            </a:schemeClr>
          </a:solidFill>
        </p:spPr>
        <p:txBody>
          <a:bodyPr anchor="ct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4000" b="1" dirty="0">
              <a:solidFill>
                <a:schemeClr val="bg1">
                  <a:lumMod val="65000"/>
                  <a:lumOff val="35000"/>
                </a:schemeClr>
              </a:solidFill>
              <a:latin typeface="Cambria"/>
            </a:endParaRPr>
          </a:p>
        </p:txBody>
      </p:sp>
      <p:sp>
        <p:nvSpPr>
          <p:cNvPr id="6" name="Title 1"/>
          <p:cNvSpPr txBox="1">
            <a:spLocks/>
          </p:cNvSpPr>
          <p:nvPr userDrawn="1"/>
        </p:nvSpPr>
        <p:spPr>
          <a:xfrm>
            <a:off x="0" y="1146175"/>
            <a:ext cx="9220200" cy="5734050"/>
          </a:xfrm>
          <a:prstGeom prst="rect">
            <a:avLst/>
          </a:prstGeom>
          <a:solidFill>
            <a:schemeClr val="tx1"/>
          </a:solidFill>
        </p:spPr>
        <p:txBody>
          <a:bodyPr anchor="ct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4000" b="1" dirty="0">
              <a:solidFill>
                <a:srgbClr val="434342"/>
              </a:solidFill>
              <a:latin typeface="Cambria"/>
            </a:endParaRPr>
          </a:p>
        </p:txBody>
      </p:sp>
      <p:sp>
        <p:nvSpPr>
          <p:cNvPr id="10" name="Title 1"/>
          <p:cNvSpPr>
            <a:spLocks noGrp="1"/>
          </p:cNvSpPr>
          <p:nvPr>
            <p:ph type="title"/>
          </p:nvPr>
        </p:nvSpPr>
        <p:spPr>
          <a:xfrm>
            <a:off x="457200" y="-105988"/>
            <a:ext cx="8229600" cy="1252728"/>
          </a:xfrm>
        </p:spPr>
        <p:txBody>
          <a:bodyPr/>
          <a:lstStyle>
            <a:lvl1pPr>
              <a:defRPr>
                <a:solidFill>
                  <a:schemeClr val="bg1">
                    <a:lumMod val="75000"/>
                    <a:lumOff val="25000"/>
                  </a:schemeClr>
                </a:solidFill>
              </a:defRPr>
            </a:lvl1pPr>
            <a:extLst/>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Content Placeholder 2"/>
          <p:cNvSpPr>
            <a:spLocks noGrp="1"/>
          </p:cNvSpPr>
          <p:nvPr>
            <p:ph idx="1"/>
          </p:nvPr>
        </p:nvSpPr>
        <p:spPr>
          <a:xfrm>
            <a:off x="457200" y="1432519"/>
            <a:ext cx="8229600" cy="4968281"/>
          </a:xfr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extLst/>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2">
        <a:schemeClr val="bg2"/>
      </p:bgRef>
    </p:bg>
    <p:spTree>
      <p:nvGrpSpPr>
        <p:cNvPr id="1" name=""/>
        <p:cNvGrpSpPr/>
        <p:nvPr/>
      </p:nvGrpSpPr>
      <p:grpSpPr>
        <a:xfrm>
          <a:off x="0" y="0"/>
          <a:ext cx="0" cy="0"/>
          <a:chOff x="0" y="0"/>
          <a:chExt cx="0" cy="0"/>
        </a:xfrm>
      </p:grpSpPr>
      <p:pic>
        <p:nvPicPr>
          <p:cNvPr id="5" name="Picture 11" descr="leaf.jpg"/>
          <p:cNvPicPr>
            <a:picLocks noChangeAspect="1"/>
          </p:cNvPicPr>
          <p:nvPr userDrawn="1"/>
        </p:nvPicPr>
        <p:blipFill>
          <a:blip r:embed="rId3"/>
          <a:srcRect t="39204" r="-182" b="3551"/>
          <a:stretch>
            <a:fillRect/>
          </a:stretch>
        </p:blipFill>
        <p:spPr bwMode="auto">
          <a:xfrm>
            <a:off x="0" y="-142875"/>
            <a:ext cx="9220200" cy="7023100"/>
          </a:xfrm>
          <a:prstGeom prst="rect">
            <a:avLst/>
          </a:prstGeom>
          <a:solidFill>
            <a:schemeClr val="tx1">
              <a:alpha val="30196"/>
            </a:schemeClr>
          </a:solidFill>
          <a:ln w="9525">
            <a:noFill/>
            <a:miter lim="800000"/>
            <a:headEnd/>
            <a:tailEnd/>
          </a:ln>
        </p:spPr>
      </p:pic>
      <p:sp>
        <p:nvSpPr>
          <p:cNvPr id="6" name="Title 1"/>
          <p:cNvSpPr txBox="1">
            <a:spLocks/>
          </p:cNvSpPr>
          <p:nvPr userDrawn="1"/>
        </p:nvSpPr>
        <p:spPr>
          <a:xfrm>
            <a:off x="0" y="-142875"/>
            <a:ext cx="9220200" cy="1289050"/>
          </a:xfrm>
          <a:prstGeom prst="rect">
            <a:avLst/>
          </a:prstGeom>
          <a:solidFill>
            <a:schemeClr val="tx2">
              <a:alpha val="84000"/>
            </a:schemeClr>
          </a:solidFill>
        </p:spPr>
        <p:txBody>
          <a:bodyPr anchor="ct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4000" b="1" dirty="0">
              <a:solidFill>
                <a:schemeClr val="bg1">
                  <a:lumMod val="65000"/>
                  <a:lumOff val="35000"/>
                </a:schemeClr>
              </a:solidFill>
              <a:latin typeface="Cambria"/>
            </a:endParaRPr>
          </a:p>
        </p:txBody>
      </p:sp>
      <p:sp>
        <p:nvSpPr>
          <p:cNvPr id="7" name="Title 1"/>
          <p:cNvSpPr txBox="1">
            <a:spLocks/>
          </p:cNvSpPr>
          <p:nvPr userDrawn="1"/>
        </p:nvSpPr>
        <p:spPr>
          <a:xfrm>
            <a:off x="0" y="1146175"/>
            <a:ext cx="9220200" cy="5734050"/>
          </a:xfrm>
          <a:prstGeom prst="rect">
            <a:avLst/>
          </a:prstGeom>
          <a:solidFill>
            <a:schemeClr val="tx1"/>
          </a:solidFill>
        </p:spPr>
        <p:txBody>
          <a:bodyPr anchor="ct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4000" b="1" dirty="0">
              <a:solidFill>
                <a:srgbClr val="434342"/>
              </a:solidFill>
              <a:latin typeface="Cambria"/>
            </a:endParaRPr>
          </a:p>
        </p:txBody>
      </p:sp>
      <p:sp>
        <p:nvSpPr>
          <p:cNvPr id="8" name="Rectangle 14"/>
          <p:cNvSpPr/>
          <p:nvPr userDrawn="1"/>
        </p:nvSpPr>
        <p:spPr>
          <a:xfrm>
            <a:off x="1990725" y="6464300"/>
            <a:ext cx="5527675" cy="261938"/>
          </a:xfrm>
          <a:prstGeom prst="rect">
            <a:avLst/>
          </a:prstGeom>
        </p:spPr>
        <p:txBody>
          <a:bodyPr>
            <a:spAutoFit/>
          </a:bodyPr>
          <a:lstStyle/>
          <a:p>
            <a:pPr algn="ctr" fontAlgn="auto">
              <a:spcBef>
                <a:spcPts val="0"/>
              </a:spcBef>
              <a:spcAft>
                <a:spcPts val="0"/>
              </a:spcAft>
              <a:defRPr/>
            </a:pPr>
            <a:r>
              <a:rPr lang="it-IT" sz="1100" dirty="0">
                <a:solidFill>
                  <a:schemeClr val="accent1"/>
                </a:solidFill>
                <a:latin typeface="Lucida Sans"/>
                <a:cs typeface="Lucida Sans"/>
              </a:rPr>
              <a:t>517748-LLP-1-2011-1-IE-COMENIUS-CNW</a:t>
            </a:r>
            <a:endParaRPr lang="en-US" sz="1100" dirty="0">
              <a:solidFill>
                <a:schemeClr val="accent1"/>
              </a:solidFill>
              <a:latin typeface="Lucida Sans"/>
              <a:cs typeface="Lucida Sans"/>
            </a:endParaRPr>
          </a:p>
        </p:txBody>
      </p:sp>
      <p:pic>
        <p:nvPicPr>
          <p:cNvPr id="9" name="Picture 3" descr="new_LLP_Logo.JPG"/>
          <p:cNvPicPr>
            <a:picLocks noChangeAspect="1"/>
          </p:cNvPicPr>
          <p:nvPr userDrawn="1"/>
        </p:nvPicPr>
        <p:blipFill>
          <a:blip r:embed="rId4"/>
          <a:srcRect b="14049"/>
          <a:stretch>
            <a:fillRect/>
          </a:stretch>
        </p:blipFill>
        <p:spPr bwMode="auto">
          <a:xfrm>
            <a:off x="7296150" y="6135688"/>
            <a:ext cx="1847850" cy="665162"/>
          </a:xfrm>
          <a:prstGeom prst="rect">
            <a:avLst/>
          </a:prstGeom>
          <a:noFill/>
          <a:ln w="9525">
            <a:noFill/>
            <a:miter lim="800000"/>
            <a:headEnd/>
            <a:tailEnd/>
          </a:ln>
        </p:spPr>
      </p:pic>
      <p:pic>
        <p:nvPicPr>
          <p:cNvPr id="11" name="Picture 13" descr="logo.png"/>
          <p:cNvPicPr>
            <a:picLocks noChangeAspect="1"/>
          </p:cNvPicPr>
          <p:nvPr userDrawn="1"/>
        </p:nvPicPr>
        <p:blipFill>
          <a:blip r:embed="rId5"/>
          <a:srcRect/>
          <a:stretch>
            <a:fillRect/>
          </a:stretch>
        </p:blipFill>
        <p:spPr bwMode="auto">
          <a:xfrm>
            <a:off x="257175" y="6135688"/>
            <a:ext cx="1828800" cy="560387"/>
          </a:xfrm>
          <a:prstGeom prst="rect">
            <a:avLst/>
          </a:prstGeom>
          <a:noFill/>
          <a:ln w="9525">
            <a:noFill/>
            <a:miter lim="800000"/>
            <a:headEnd/>
            <a:tailEnd/>
          </a:ln>
        </p:spPr>
      </p:pic>
      <p:sp>
        <p:nvSpPr>
          <p:cNvPr id="10" name="Title 1"/>
          <p:cNvSpPr>
            <a:spLocks noGrp="1"/>
          </p:cNvSpPr>
          <p:nvPr>
            <p:ph type="title"/>
          </p:nvPr>
        </p:nvSpPr>
        <p:spPr>
          <a:xfrm>
            <a:off x="457200" y="-105988"/>
            <a:ext cx="8229600" cy="1252728"/>
          </a:xfrm>
        </p:spPr>
        <p:txBody>
          <a:bodyPr/>
          <a:lstStyle>
            <a:lvl1pPr>
              <a:defRPr>
                <a:solidFill>
                  <a:schemeClr val="bg1">
                    <a:lumMod val="75000"/>
                    <a:lumOff val="25000"/>
                  </a:schemeClr>
                </a:solidFill>
              </a:defRPr>
            </a:lvl1pPr>
            <a:extLst/>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3" name="Content Placeholder 2"/>
          <p:cNvSpPr>
            <a:spLocks noGrp="1"/>
          </p:cNvSpPr>
          <p:nvPr>
            <p:ph sz="half" idx="1"/>
          </p:nvPr>
        </p:nvSpPr>
        <p:spPr>
          <a:xfrm>
            <a:off x="457200" y="1773936"/>
            <a:ext cx="4038600" cy="4623816"/>
          </a:xfrm>
        </p:spPr>
        <p:txBody>
          <a:bodyPr lIns="91440"/>
          <a:lstStyle>
            <a:lvl1pPr>
              <a:defRPr sz="2800">
                <a:solidFill>
                  <a:schemeClr val="bg1">
                    <a:lumMod val="75000"/>
                    <a:lumOff val="25000"/>
                  </a:schemeClr>
                </a:solidFill>
              </a:defRPr>
            </a:lvl1pPr>
            <a:lvl2pPr>
              <a:defRPr sz="2400">
                <a:solidFill>
                  <a:schemeClr val="bg1">
                    <a:lumMod val="75000"/>
                    <a:lumOff val="25000"/>
                  </a:schemeClr>
                </a:solidFill>
              </a:defRPr>
            </a:lvl2pPr>
            <a:lvl3pPr>
              <a:defRPr sz="2000">
                <a:solidFill>
                  <a:schemeClr val="bg1">
                    <a:lumMod val="75000"/>
                    <a:lumOff val="25000"/>
                  </a:schemeClr>
                </a:solidFill>
              </a:defRPr>
            </a:lvl3pPr>
            <a:lvl4pPr>
              <a:defRPr sz="1800">
                <a:solidFill>
                  <a:schemeClr val="bg1">
                    <a:lumMod val="75000"/>
                    <a:lumOff val="25000"/>
                  </a:schemeClr>
                </a:solidFill>
              </a:defRPr>
            </a:lvl4pPr>
            <a:lvl5pPr>
              <a:defRPr sz="1800">
                <a:solidFill>
                  <a:schemeClr val="bg1">
                    <a:lumMod val="75000"/>
                    <a:lumOff val="25000"/>
                  </a:schemeClr>
                </a:solidFill>
              </a:defRPr>
            </a:lvl5pPr>
            <a:lvl6pPr>
              <a:defRPr sz="1800"/>
            </a:lvl6pPr>
            <a:lvl7pPr>
              <a:defRPr sz="1800"/>
            </a:lvl7pPr>
            <a:lvl8pPr>
              <a:defRPr sz="1800"/>
            </a:lvl8pPr>
            <a:lvl9pPr>
              <a:defRPr sz="18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16" name="Content Placeholder 3"/>
          <p:cNvSpPr>
            <a:spLocks noGrp="1"/>
          </p:cNvSpPr>
          <p:nvPr>
            <p:ph sz="half" idx="2"/>
          </p:nvPr>
        </p:nvSpPr>
        <p:spPr>
          <a:xfrm>
            <a:off x="4648200" y="1773936"/>
            <a:ext cx="4038600" cy="4623816"/>
          </a:xfrm>
        </p:spPr>
        <p:txBody>
          <a:bodyPr/>
          <a:lstStyle>
            <a:lvl1pPr>
              <a:defRPr sz="2800">
                <a:solidFill>
                  <a:schemeClr val="bg1">
                    <a:lumMod val="75000"/>
                    <a:lumOff val="25000"/>
                  </a:schemeClr>
                </a:solidFill>
              </a:defRPr>
            </a:lvl1pPr>
            <a:lvl2pPr>
              <a:defRPr sz="2400">
                <a:solidFill>
                  <a:schemeClr val="bg1">
                    <a:lumMod val="75000"/>
                    <a:lumOff val="25000"/>
                  </a:schemeClr>
                </a:solidFill>
              </a:defRPr>
            </a:lvl2pPr>
            <a:lvl3pPr>
              <a:defRPr sz="2000">
                <a:solidFill>
                  <a:schemeClr val="bg1">
                    <a:lumMod val="75000"/>
                    <a:lumOff val="25000"/>
                  </a:schemeClr>
                </a:solidFill>
              </a:defRPr>
            </a:lvl3pPr>
            <a:lvl4pPr>
              <a:defRPr sz="1800">
                <a:solidFill>
                  <a:schemeClr val="bg1">
                    <a:lumMod val="75000"/>
                    <a:lumOff val="25000"/>
                  </a:schemeClr>
                </a:solidFill>
              </a:defRPr>
            </a:lvl4pPr>
            <a:lvl5pPr>
              <a:defRPr sz="1800">
                <a:solidFill>
                  <a:schemeClr val="bg1">
                    <a:lumMod val="75000"/>
                    <a:lumOff val="25000"/>
                  </a:schemeClr>
                </a:solidFill>
              </a:defRPr>
            </a:lvl5pPr>
            <a:lvl6pPr>
              <a:defRPr sz="1800"/>
            </a:lvl6pPr>
            <a:lvl7pPr>
              <a:defRPr sz="1800"/>
            </a:lvl7pPr>
            <a:lvl8pPr>
              <a:defRPr sz="1800"/>
            </a:lvl8pPr>
            <a:lvl9pPr>
              <a:defRPr sz="18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fi-FI" smtClean="0"/>
              <a:t>Click to edit Master title style</a:t>
            </a:r>
            <a:endParaRPr lang="en-US"/>
          </a:p>
        </p:txBody>
      </p:sp>
      <p:sp>
        <p:nvSpPr>
          <p:cNvPr id="3" name="Content Placeholder 2"/>
          <p:cNvSpPr>
            <a:spLocks noGrp="1"/>
          </p:cNvSpPr>
          <p:nvPr>
            <p:ph idx="1"/>
          </p:nvPr>
        </p:nvSpPr>
        <p:spPr/>
        <p:txBody>
          <a:bodyPr/>
          <a:lstStyle>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886FE445-9049-4DCC-AA50-9D7554D60679}" type="datetimeFigureOut">
              <a:rPr lang="en-US"/>
              <a:pPr>
                <a:defRPr/>
              </a:pPr>
              <a:t>6/17/2014</a:t>
            </a:fld>
            <a:endParaRPr lang="en-US"/>
          </a:p>
        </p:txBody>
      </p:sp>
      <p:sp>
        <p:nvSpPr>
          <p:cNvPr id="5" name="Footer Placeholder 4"/>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887F0124-5EDA-4468-8A89-F536914AFF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fi-FI"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fi-FI" smtClean="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D45B24D5-3238-4FF4-BB59-B931AC1EB8A0}" type="datetimeFigureOut">
              <a:rPr lang="en-US"/>
              <a:pPr>
                <a:defRPr/>
              </a:pPr>
              <a:t>6/17/2014</a:t>
            </a:fld>
            <a:endParaRPr lang="en-US"/>
          </a:p>
        </p:txBody>
      </p:sp>
      <p:sp>
        <p:nvSpPr>
          <p:cNvPr id="7" name="Footer Placeholder 4"/>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009E4878-B095-4E80-90E7-3A971F8127B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fi-FI"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Date Placeholder 4"/>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1A8AB4FF-A3F6-4190-AEF9-3BAAC8E3A75E}" type="datetimeFigureOut">
              <a:rPr lang="en-US"/>
              <a:pPr>
                <a:defRPr/>
              </a:pPr>
              <a:t>6/17/2014</a:t>
            </a:fld>
            <a:endParaRPr lang="en-US"/>
          </a:p>
        </p:txBody>
      </p:sp>
      <p:sp>
        <p:nvSpPr>
          <p:cNvPr id="6" name="Footer Placeholder 5"/>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9BB058DD-3804-4C1B-9F7A-AAA790F114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fi-FI"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fi-FI"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fi-FI"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7" name="Date Placeholder 6"/>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F51CAEEC-E9D6-4D7D-BEC8-9FEFB1A77953}" type="datetimeFigureOut">
              <a:rPr lang="en-US"/>
              <a:pPr>
                <a:defRPr/>
              </a:pPr>
              <a:t>6/17/2014</a:t>
            </a:fld>
            <a:endParaRPr lang="en-US"/>
          </a:p>
        </p:txBody>
      </p:sp>
      <p:sp>
        <p:nvSpPr>
          <p:cNvPr id="8" name="Footer Placeholder 7"/>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A176EBDF-11F1-4CD5-BE51-B3CA5B8177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fi-FI" smtClean="0"/>
              <a:t>Click to edit Master title style</a:t>
            </a:r>
            <a:endParaRPr lang="en-US"/>
          </a:p>
        </p:txBody>
      </p:sp>
      <p:sp>
        <p:nvSpPr>
          <p:cNvPr id="3" name="Date Placeholder 2"/>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E47D083D-AA5A-4D09-B582-896CC21576F3}" type="datetimeFigureOut">
              <a:rPr lang="en-US"/>
              <a:pPr>
                <a:defRPr/>
              </a:pPr>
              <a:t>6/17/2014</a:t>
            </a:fld>
            <a:endParaRPr lang="en-US"/>
          </a:p>
        </p:txBody>
      </p:sp>
      <p:sp>
        <p:nvSpPr>
          <p:cNvPr id="4" name="Footer Placeholder 3"/>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7C3F1CEA-429B-4BE7-8AD9-E8EDACECA1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45C02AEE-5292-4B78-A331-85B35F3184A1}" type="datetimeFigureOut">
              <a:rPr lang="en-US"/>
              <a:pPr>
                <a:defRPr/>
              </a:pPr>
              <a:t>6/17/2014</a:t>
            </a:fld>
            <a:endParaRPr lang="en-US"/>
          </a:p>
        </p:txBody>
      </p:sp>
      <p:sp>
        <p:nvSpPr>
          <p:cNvPr id="3" name="Footer Placeholder 2"/>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07D812A9-AED2-48D2-885A-DB4F66689EF9}"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18427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181100"/>
          </a:xfrm>
          <a:prstGeom prst="rect">
            <a:avLst/>
          </a:prstGeom>
          <a:solidFill>
            <a:srgbClr val="212121"/>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6985000" cy="10287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029" name="Text Placeholder 2"/>
          <p:cNvSpPr>
            <a:spLocks noGrp="1"/>
          </p:cNvSpPr>
          <p:nvPr>
            <p:ph type="body" idx="1"/>
          </p:nvPr>
        </p:nvSpPr>
        <p:spPr bwMode="auto">
          <a:xfrm>
            <a:off x="457200" y="1431925"/>
            <a:ext cx="8229600" cy="49688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smtClean="0"/>
          </a:p>
        </p:txBody>
      </p:sp>
      <p:sp>
        <p:nvSpPr>
          <p:cNvPr id="13" name="Rectangle 12"/>
          <p:cNvSpPr/>
          <p:nvPr userDrawn="1"/>
        </p:nvSpPr>
        <p:spPr>
          <a:xfrm>
            <a:off x="0" y="6464300"/>
            <a:ext cx="9144000" cy="261938"/>
          </a:xfrm>
          <a:prstGeom prst="rect">
            <a:avLst/>
          </a:prstGeom>
        </p:spPr>
        <p:txBody>
          <a:bodyPr>
            <a:spAutoFit/>
          </a:bodyPr>
          <a:lstStyle/>
          <a:p>
            <a:pPr algn="ctr" fontAlgn="auto">
              <a:spcBef>
                <a:spcPts val="0"/>
              </a:spcBef>
              <a:spcAft>
                <a:spcPts val="0"/>
              </a:spcAft>
              <a:defRPr/>
            </a:pPr>
            <a:r>
              <a:rPr lang="it-IT" sz="1100" dirty="0">
                <a:latin typeface="Lucida Sans"/>
                <a:cs typeface="Lucida Sans"/>
              </a:rPr>
              <a:t>517748-LLP-1-2011-1-IE-COMENIUS-CNW</a:t>
            </a:r>
            <a:endParaRPr lang="en-US" sz="1100" dirty="0">
              <a:latin typeface="Lucida Sans"/>
              <a:cs typeface="Lucida Sans"/>
            </a:endParaRPr>
          </a:p>
        </p:txBody>
      </p:sp>
      <p:pic>
        <p:nvPicPr>
          <p:cNvPr id="1031" name="Picture 3"/>
          <p:cNvPicPr>
            <a:picLocks noChangeAspect="1"/>
          </p:cNvPicPr>
          <p:nvPr userDrawn="1"/>
        </p:nvPicPr>
        <p:blipFill>
          <a:blip r:embed="rId15"/>
          <a:srcRect/>
          <a:stretch>
            <a:fillRect/>
          </a:stretch>
        </p:blipFill>
        <p:spPr bwMode="auto">
          <a:xfrm>
            <a:off x="7531100" y="144463"/>
            <a:ext cx="15240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txStyles>
    <p:titleStyle>
      <a:lvl1pPr algn="l" rtl="0" eaLnBrk="0" fontAlgn="base" hangingPunct="0">
        <a:spcBef>
          <a:spcPct val="0"/>
        </a:spcBef>
        <a:spcAft>
          <a:spcPct val="0"/>
        </a:spcAft>
        <a:defRPr sz="3600" b="1" kern="1200">
          <a:solidFill>
            <a:srgbClr val="FFC800"/>
          </a:solidFill>
          <a:latin typeface="Lucida Sans"/>
          <a:ea typeface="+mj-ea"/>
          <a:cs typeface="Lucida Sans"/>
        </a:defRPr>
      </a:lvl1pPr>
      <a:lvl2pPr algn="l" rtl="0" eaLnBrk="0" fontAlgn="base" hangingPunct="0">
        <a:spcBef>
          <a:spcPct val="0"/>
        </a:spcBef>
        <a:spcAft>
          <a:spcPct val="0"/>
        </a:spcAft>
        <a:defRPr sz="3600" b="1">
          <a:solidFill>
            <a:srgbClr val="FFC800"/>
          </a:solidFill>
          <a:latin typeface="Lucida Sans" pitchFamily="34" charset="0"/>
        </a:defRPr>
      </a:lvl2pPr>
      <a:lvl3pPr algn="l" rtl="0" eaLnBrk="0" fontAlgn="base" hangingPunct="0">
        <a:spcBef>
          <a:spcPct val="0"/>
        </a:spcBef>
        <a:spcAft>
          <a:spcPct val="0"/>
        </a:spcAft>
        <a:defRPr sz="3600" b="1">
          <a:solidFill>
            <a:srgbClr val="FFC800"/>
          </a:solidFill>
          <a:latin typeface="Lucida Sans" pitchFamily="34" charset="0"/>
        </a:defRPr>
      </a:lvl3pPr>
      <a:lvl4pPr algn="l" rtl="0" eaLnBrk="0" fontAlgn="base" hangingPunct="0">
        <a:spcBef>
          <a:spcPct val="0"/>
        </a:spcBef>
        <a:spcAft>
          <a:spcPct val="0"/>
        </a:spcAft>
        <a:defRPr sz="3600" b="1">
          <a:solidFill>
            <a:srgbClr val="FFC800"/>
          </a:solidFill>
          <a:latin typeface="Lucida Sans" pitchFamily="34" charset="0"/>
        </a:defRPr>
      </a:lvl4pPr>
      <a:lvl5pPr algn="l" rtl="0" eaLnBrk="0" fontAlgn="base" hangingPunct="0">
        <a:spcBef>
          <a:spcPct val="0"/>
        </a:spcBef>
        <a:spcAft>
          <a:spcPct val="0"/>
        </a:spcAft>
        <a:defRPr sz="3600" b="1">
          <a:solidFill>
            <a:srgbClr val="FFC800"/>
          </a:solidFill>
          <a:latin typeface="Lucida Sans" pitchFamily="34" charset="0"/>
        </a:defRPr>
      </a:lvl5pPr>
      <a:lvl6pPr marL="457200" algn="l" rtl="0" fontAlgn="base">
        <a:spcBef>
          <a:spcPct val="0"/>
        </a:spcBef>
        <a:spcAft>
          <a:spcPct val="0"/>
        </a:spcAft>
        <a:defRPr sz="3600" b="1">
          <a:solidFill>
            <a:srgbClr val="FFC800"/>
          </a:solidFill>
          <a:latin typeface="Lucida Sans" pitchFamily="34" charset="0"/>
        </a:defRPr>
      </a:lvl6pPr>
      <a:lvl7pPr marL="914400" algn="l" rtl="0" fontAlgn="base">
        <a:spcBef>
          <a:spcPct val="0"/>
        </a:spcBef>
        <a:spcAft>
          <a:spcPct val="0"/>
        </a:spcAft>
        <a:defRPr sz="3600" b="1">
          <a:solidFill>
            <a:srgbClr val="FFC800"/>
          </a:solidFill>
          <a:latin typeface="Lucida Sans" pitchFamily="34" charset="0"/>
        </a:defRPr>
      </a:lvl7pPr>
      <a:lvl8pPr marL="1371600" algn="l" rtl="0" fontAlgn="base">
        <a:spcBef>
          <a:spcPct val="0"/>
        </a:spcBef>
        <a:spcAft>
          <a:spcPct val="0"/>
        </a:spcAft>
        <a:defRPr sz="3600" b="1">
          <a:solidFill>
            <a:srgbClr val="FFC800"/>
          </a:solidFill>
          <a:latin typeface="Lucida Sans" pitchFamily="34" charset="0"/>
        </a:defRPr>
      </a:lvl8pPr>
      <a:lvl9pPr marL="1828800" algn="l" rtl="0" fontAlgn="base">
        <a:spcBef>
          <a:spcPct val="0"/>
        </a:spcBef>
        <a:spcAft>
          <a:spcPct val="0"/>
        </a:spcAft>
        <a:defRPr sz="3600" b="1">
          <a:solidFill>
            <a:srgbClr val="FFC800"/>
          </a:solidFill>
          <a:latin typeface="Lucida Sans"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Lucida Sans"/>
          <a:ea typeface="+mn-ea"/>
          <a:cs typeface="Lucida San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Lucida Sans"/>
          <a:ea typeface="+mn-ea"/>
          <a:cs typeface="Lucida San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Lucida Sans"/>
          <a:ea typeface="+mn-ea"/>
          <a:cs typeface="Lucida San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Lucida Sans"/>
          <a:ea typeface="+mn-ea"/>
          <a:cs typeface="Lucida San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Lucida Sans"/>
          <a:ea typeface="+mn-ea"/>
          <a:cs typeface="Lucida San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ubtitle 1"/>
          <p:cNvSpPr>
            <a:spLocks noGrp="1"/>
          </p:cNvSpPr>
          <p:nvPr>
            <p:ph type="subTitle" idx="1"/>
          </p:nvPr>
        </p:nvSpPr>
        <p:spPr>
          <a:xfrm>
            <a:off x="552450" y="4799013"/>
            <a:ext cx="8077200" cy="857250"/>
          </a:xfrm>
          <a:solidFill>
            <a:schemeClr val="tx2">
              <a:alpha val="90195"/>
            </a:schemeClr>
          </a:solidFill>
        </p:spPr>
        <p:txBody>
          <a:bodyPr/>
          <a:lstStyle/>
          <a:p>
            <a:pPr marL="609600" indent="-609600" eaLnBrk="1" hangingPunct="1"/>
            <a:endParaRPr lang="en-US" sz="2800" smtClean="0">
              <a:solidFill>
                <a:schemeClr val="folHlink"/>
              </a:solidFill>
              <a:latin typeface="Arial" charset="0"/>
            </a:endParaRPr>
          </a:p>
          <a:p>
            <a:pPr marL="609600" indent="-609600" eaLnBrk="1" hangingPunct="1"/>
            <a:r>
              <a:rPr lang="bg-BG" sz="2800" smtClean="0">
                <a:solidFill>
                  <a:schemeClr val="folHlink"/>
                </a:solidFill>
                <a:latin typeface="Arial" charset="0"/>
              </a:rPr>
              <a:t>Работа в екип</a:t>
            </a:r>
            <a:endParaRPr lang="en-US" sz="2800" smtClean="0">
              <a:solidFill>
                <a:schemeClr val="folHlink"/>
              </a:solidFill>
              <a:latin typeface="Arial" charset="0"/>
            </a:endParaRPr>
          </a:p>
          <a:p>
            <a:pPr marL="609600" indent="-609600" eaLnBrk="1" hangingPunct="1"/>
            <a:endParaRPr lang="en-US" sz="3200" smtClean="0">
              <a:solidFill>
                <a:srgbClr val="404040"/>
              </a:solidFill>
              <a:latin typeface="Lucida San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explain_1200271_41151720.jpg"/>
          <p:cNvPicPr>
            <a:picLocks noChangeAspect="1"/>
          </p:cNvPicPr>
          <p:nvPr/>
        </p:nvPicPr>
        <p:blipFill>
          <a:blip r:embed="rId3"/>
          <a:srcRect/>
          <a:stretch>
            <a:fillRect/>
          </a:stretch>
        </p:blipFill>
        <p:spPr bwMode="auto">
          <a:xfrm>
            <a:off x="2303463" y="1474788"/>
            <a:ext cx="4711700" cy="3533775"/>
          </a:xfrm>
          <a:prstGeom prst="rect">
            <a:avLst/>
          </a:prstGeom>
          <a:noFill/>
          <a:ln w="9525">
            <a:noFill/>
            <a:miter lim="800000"/>
            <a:headEnd/>
            <a:tailEnd/>
          </a:ln>
        </p:spPr>
      </p:pic>
      <p:pic>
        <p:nvPicPr>
          <p:cNvPr id="35842" name="Picture 5"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8" name="Rectangle 7"/>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pPr>
            <a:r>
              <a:rPr lang="bg-BG" sz="1600">
                <a:solidFill>
                  <a:srgbClr val="404040"/>
                </a:solidFill>
              </a:rPr>
              <a:t>Често връзката между родителите и професионалистите е едностранна: професионалистите имат очакване към родителите да продължават да работят с децата си вкъщи. Някои професионалисти не си дават сметка за останалите трудности, които срещат родителите при отглеждането на децата си със специални нужди.</a:t>
            </a:r>
            <a:endParaRPr lang="en-US" sz="1600">
              <a:solidFill>
                <a:srgbClr val="404040"/>
              </a:solidFill>
              <a:latin typeface="Lucida Sans" pitchFamily="34" charset="0"/>
            </a:endParaRPr>
          </a:p>
        </p:txBody>
      </p:sp>
      <p:sp>
        <p:nvSpPr>
          <p:cNvPr id="35844" name="Text Box 6"/>
          <p:cNvSpPr txBox="1">
            <a:spLocks noChangeArrowheads="1"/>
          </p:cNvSpPr>
          <p:nvPr/>
        </p:nvSpPr>
        <p:spPr bwMode="auto">
          <a:xfrm>
            <a:off x="309563" y="436563"/>
            <a:ext cx="7216775" cy="641350"/>
          </a:xfrm>
          <a:prstGeom prst="rect">
            <a:avLst/>
          </a:prstGeom>
          <a:noFill/>
          <a:ln w="9525">
            <a:noFill/>
            <a:miter lim="800000"/>
            <a:headEnd/>
            <a:tailEnd/>
          </a:ln>
        </p:spPr>
        <p:txBody>
          <a:bodyPr>
            <a:spAutoFit/>
          </a:bodyPr>
          <a:lstStyle/>
          <a:p>
            <a:pPr>
              <a:spcBef>
                <a:spcPct val="50000"/>
              </a:spcBef>
            </a:pPr>
            <a:r>
              <a:rPr lang="bg-BG" sz="3600">
                <a:solidFill>
                  <a:schemeClr val="bg1"/>
                </a:solidFill>
              </a:rPr>
              <a:t>Съвместна работа с родителите</a:t>
            </a:r>
            <a:endParaRPr lang="en-US" sz="360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C:\Users\spanou.f\AppData\Local\Microsoft\Windows\Temporary Internet Files\Content.Outlook\7A1F9L7N\Collab2.bmp"/>
          <p:cNvPicPr>
            <a:picLocks noChangeAspect="1" noChangeArrowheads="1"/>
          </p:cNvPicPr>
          <p:nvPr/>
        </p:nvPicPr>
        <p:blipFill>
          <a:blip r:embed="rId3"/>
          <a:srcRect/>
          <a:stretch>
            <a:fillRect/>
          </a:stretch>
        </p:blipFill>
        <p:spPr bwMode="auto">
          <a:xfrm>
            <a:off x="3171825" y="2159000"/>
            <a:ext cx="2901950" cy="2173288"/>
          </a:xfrm>
          <a:prstGeom prst="rect">
            <a:avLst/>
          </a:prstGeom>
          <a:noFill/>
          <a:ln w="9525">
            <a:noFill/>
            <a:miter lim="800000"/>
            <a:headEnd/>
            <a:tailEnd/>
          </a:ln>
        </p:spPr>
      </p:pic>
      <p:sp>
        <p:nvSpPr>
          <p:cNvPr id="6" name="Rectangle 5"/>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defRPr/>
            </a:pPr>
            <a:r>
              <a:rPr lang="bg-BG">
                <a:solidFill>
                  <a:srgbClr val="404040"/>
                </a:solidFill>
              </a:rPr>
              <a:t>Често с родителите се влиза в контакт само за да се съобщи нещо притеснително свързано с поведението или обучението на детето, а когато те се намесят с предложение или съвет, това се счита за нежелана намеса.</a:t>
            </a:r>
            <a:r>
              <a:rPr lang="bg-BG" sz="1600">
                <a:solidFill>
                  <a:srgbClr val="404040"/>
                </a:solidFill>
              </a:rPr>
              <a:t>  </a:t>
            </a:r>
            <a:endParaRPr lang="en-US" sz="1600">
              <a:solidFill>
                <a:srgbClr val="404040"/>
              </a:solidFill>
            </a:endParaRPr>
          </a:p>
        </p:txBody>
      </p:sp>
      <p:pic>
        <p:nvPicPr>
          <p:cNvPr id="37891" name="Picture 6"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37892" name="Text Box 6"/>
          <p:cNvSpPr txBox="1">
            <a:spLocks noChangeArrowheads="1"/>
          </p:cNvSpPr>
          <p:nvPr/>
        </p:nvSpPr>
        <p:spPr bwMode="auto">
          <a:xfrm>
            <a:off x="239713" y="254000"/>
            <a:ext cx="7905750" cy="641350"/>
          </a:xfrm>
          <a:prstGeom prst="rect">
            <a:avLst/>
          </a:prstGeom>
          <a:noFill/>
          <a:ln w="9525">
            <a:noFill/>
            <a:miter lim="800000"/>
            <a:headEnd/>
            <a:tailEnd/>
          </a:ln>
        </p:spPr>
        <p:txBody>
          <a:bodyPr>
            <a:spAutoFit/>
          </a:bodyPr>
          <a:lstStyle/>
          <a:p>
            <a:pPr>
              <a:spcBef>
                <a:spcPct val="50000"/>
              </a:spcBef>
            </a:pPr>
            <a:r>
              <a:rPr lang="bg-BG" sz="3600">
                <a:solidFill>
                  <a:schemeClr val="bg1"/>
                </a:solidFill>
              </a:rPr>
              <a:t>Съвместна работа с</a:t>
            </a:r>
            <a:r>
              <a:rPr lang="en-US" sz="3600">
                <a:solidFill>
                  <a:schemeClr val="bg1"/>
                </a:solidFill>
              </a:rPr>
              <a:t> </a:t>
            </a:r>
            <a:r>
              <a:rPr lang="bg-BG" sz="800">
                <a:solidFill>
                  <a:schemeClr val="bg1"/>
                </a:solidFill>
              </a:rPr>
              <a:t> </a:t>
            </a:r>
            <a:r>
              <a:rPr lang="bg-BG" sz="3600">
                <a:solidFill>
                  <a:schemeClr val="bg1"/>
                </a:solidFill>
              </a:rPr>
              <a:t>родителите</a:t>
            </a:r>
            <a:endParaRPr lang="en-US" sz="360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meet_1193154_33675651.jpg"/>
          <p:cNvPicPr>
            <a:picLocks noChangeAspect="1"/>
          </p:cNvPicPr>
          <p:nvPr/>
        </p:nvPicPr>
        <p:blipFill>
          <a:blip r:embed="rId3"/>
          <a:srcRect/>
          <a:stretch>
            <a:fillRect/>
          </a:stretch>
        </p:blipFill>
        <p:spPr bwMode="auto">
          <a:xfrm>
            <a:off x="2862263" y="1358900"/>
            <a:ext cx="2954337" cy="3814763"/>
          </a:xfrm>
          <a:prstGeom prst="rect">
            <a:avLst/>
          </a:prstGeom>
          <a:noFill/>
          <a:ln w="9525">
            <a:noFill/>
            <a:miter lim="800000"/>
            <a:headEnd/>
            <a:tailEnd/>
          </a:ln>
        </p:spPr>
      </p:pic>
      <p:pic>
        <p:nvPicPr>
          <p:cNvPr id="39938" name="Picture 5"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8" name="Rectangle 7"/>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pPr>
            <a:r>
              <a:rPr lang="bg-BG" sz="1600">
                <a:solidFill>
                  <a:srgbClr val="404040"/>
                </a:solidFill>
              </a:rPr>
              <a:t>Образователните професионалисти не могат да посрещнат напълно нуждите на децата със СОП без дългосрочно и последователно сътрудничество с техните родители.</a:t>
            </a:r>
            <a:r>
              <a:rPr lang="en-US" sz="1600">
                <a:solidFill>
                  <a:srgbClr val="404040"/>
                </a:solidFill>
                <a:latin typeface="Lucida Sans" pitchFamily="34" charset="0"/>
              </a:rPr>
              <a:t> </a:t>
            </a:r>
            <a:r>
              <a:rPr lang="bg-BG" sz="1600">
                <a:solidFill>
                  <a:srgbClr val="404040"/>
                </a:solidFill>
              </a:rPr>
              <a:t>Родителите често са най-добрите експерти за своите деца и имат много неща, които да споделят.</a:t>
            </a:r>
            <a:r>
              <a:rPr lang="en-US" sz="1600">
                <a:solidFill>
                  <a:srgbClr val="404040"/>
                </a:solidFill>
                <a:latin typeface="Lucida Sans" pitchFamily="34" charset="0"/>
              </a:rPr>
              <a:t> </a:t>
            </a:r>
            <a:r>
              <a:rPr lang="bg-BG" sz="1600">
                <a:solidFill>
                  <a:srgbClr val="404040"/>
                </a:solidFill>
              </a:rPr>
              <a:t>Има толкова много доказателства за ползата от сътрудничеството с родителите, че то вече се смята за необходимост. </a:t>
            </a:r>
            <a:endParaRPr lang="en-US" sz="1600">
              <a:solidFill>
                <a:srgbClr val="404040"/>
              </a:solidFill>
            </a:endParaRPr>
          </a:p>
        </p:txBody>
      </p:sp>
      <p:sp>
        <p:nvSpPr>
          <p:cNvPr id="39940" name="Text Box 6"/>
          <p:cNvSpPr txBox="1">
            <a:spLocks noChangeArrowheads="1"/>
          </p:cNvSpPr>
          <p:nvPr/>
        </p:nvSpPr>
        <p:spPr bwMode="auto">
          <a:xfrm>
            <a:off x="0" y="225425"/>
            <a:ext cx="7694613" cy="641350"/>
          </a:xfrm>
          <a:prstGeom prst="rect">
            <a:avLst/>
          </a:prstGeom>
          <a:noFill/>
          <a:ln w="9525">
            <a:noFill/>
            <a:miter lim="800000"/>
            <a:headEnd/>
            <a:tailEnd/>
          </a:ln>
        </p:spPr>
        <p:txBody>
          <a:bodyPr>
            <a:spAutoFit/>
          </a:bodyPr>
          <a:lstStyle/>
          <a:p>
            <a:pPr>
              <a:spcBef>
                <a:spcPct val="50000"/>
              </a:spcBef>
            </a:pPr>
            <a:r>
              <a:rPr lang="bg-BG" sz="3600">
                <a:solidFill>
                  <a:schemeClr val="bg1"/>
                </a:solidFill>
              </a:rPr>
              <a:t>Съвместна работа с родителите</a:t>
            </a:r>
            <a:endParaRPr lang="en-US" sz="360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4294967295"/>
          </p:nvPr>
        </p:nvSpPr>
        <p:spPr>
          <a:xfrm>
            <a:off x="0" y="1431925"/>
            <a:ext cx="4156075" cy="1958975"/>
          </a:xfrm>
        </p:spPr>
        <p:txBody>
          <a:bodyPr/>
          <a:lstStyle/>
          <a:p>
            <a:pPr eaLnBrk="1" hangingPunct="1"/>
            <a:r>
              <a:rPr lang="bg-BG" sz="2400" smtClean="0">
                <a:latin typeface="Arial" charset="0"/>
              </a:rPr>
              <a:t>Ценете информацията, която родителите могат да споделят за своите деца.</a:t>
            </a:r>
            <a:endParaRPr lang="en-US" sz="2400" smtClean="0">
              <a:latin typeface="Arial" charset="0"/>
            </a:endParaRPr>
          </a:p>
        </p:txBody>
      </p:sp>
      <p:pic>
        <p:nvPicPr>
          <p:cNvPr id="41986" name="Picture 5" descr="meet_1193154_33675651.jpg"/>
          <p:cNvPicPr>
            <a:picLocks noChangeAspect="1"/>
          </p:cNvPicPr>
          <p:nvPr/>
        </p:nvPicPr>
        <p:blipFill>
          <a:blip r:embed="rId3"/>
          <a:srcRect/>
          <a:stretch>
            <a:fillRect/>
          </a:stretch>
        </p:blipFill>
        <p:spPr bwMode="auto">
          <a:xfrm>
            <a:off x="6826250" y="2559050"/>
            <a:ext cx="1851025" cy="2390775"/>
          </a:xfrm>
          <a:prstGeom prst="rect">
            <a:avLst/>
          </a:prstGeom>
          <a:noFill/>
          <a:ln w="9525">
            <a:noFill/>
            <a:miter lim="800000"/>
            <a:headEnd/>
            <a:tailEnd/>
          </a:ln>
        </p:spPr>
      </p:pic>
      <p:pic>
        <p:nvPicPr>
          <p:cNvPr id="41987" name="Picture 6"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9" name="Rectangle 8"/>
          <p:cNvSpPr>
            <a:spLocks noChangeAspect="1"/>
          </p:cNvSpPr>
          <p:nvPr/>
        </p:nvSpPr>
        <p:spPr>
          <a:xfrm>
            <a:off x="19050" y="4949825"/>
            <a:ext cx="9215438" cy="1657350"/>
          </a:xfrm>
          <a:prstGeom prst="rect">
            <a:avLst/>
          </a:prstGeom>
          <a:solidFill>
            <a:schemeClr val="bg1">
              <a:lumMod val="95000"/>
            </a:schemeClr>
          </a:solidFill>
        </p:spPr>
        <p:txBody>
          <a:bodyPr/>
          <a:lstStyle/>
          <a:p>
            <a:pPr marL="117475">
              <a:buClr>
                <a:srgbClr val="F0AD00"/>
              </a:buClr>
              <a:buSzPct val="80000"/>
            </a:pPr>
            <a:r>
              <a:rPr lang="bg-BG" sz="1600">
                <a:solidFill>
                  <a:srgbClr val="404040"/>
                </a:solidFill>
              </a:rPr>
              <a:t>Следните няколко идеи могат да ви бъдат от полза, когато работите съвместно с родителите</a:t>
            </a:r>
            <a:r>
              <a:rPr lang="en-US" sz="1600">
                <a:solidFill>
                  <a:srgbClr val="404040"/>
                </a:solidFill>
                <a:latin typeface="Lucida Sans" pitchFamily="34" charset="0"/>
              </a:rPr>
              <a:t>.</a:t>
            </a:r>
            <a:r>
              <a:rPr lang="bg-BG" sz="1600">
                <a:solidFill>
                  <a:srgbClr val="404040"/>
                </a:solidFill>
              </a:rPr>
              <a:t> Ценете информацията, която родителите споделят за своите деца. Включете родителите в процеса на оценка. Помолете родителите да идентифицират своите приоритети за децата си. Включете родителите в сесиите за разрешаване на проблеми, когато такива се появят (вместо просто да им съобщ</a:t>
            </a:r>
            <a:r>
              <a:rPr lang="en-US" sz="1600">
                <a:solidFill>
                  <a:srgbClr val="404040"/>
                </a:solidFill>
              </a:rPr>
              <a:t>a</a:t>
            </a:r>
            <a:r>
              <a:rPr lang="bg-BG" sz="1600">
                <a:solidFill>
                  <a:srgbClr val="404040"/>
                </a:solidFill>
              </a:rPr>
              <a:t>вате за проблемите и да очаквате да ги разрешат). Помолете родителите да споделят стратегии и техники, които са ефективни вкъщи.</a:t>
            </a:r>
            <a:endParaRPr lang="en-US" sz="1600">
              <a:solidFill>
                <a:srgbClr val="404040"/>
              </a:solidFill>
              <a:latin typeface="Lucida Sans" pitchFamily="34" charset="0"/>
            </a:endParaRPr>
          </a:p>
        </p:txBody>
      </p:sp>
      <p:sp>
        <p:nvSpPr>
          <p:cNvPr id="41989" name="Text Box 7"/>
          <p:cNvSpPr txBox="1">
            <a:spLocks noChangeArrowheads="1"/>
          </p:cNvSpPr>
          <p:nvPr/>
        </p:nvSpPr>
        <p:spPr bwMode="auto">
          <a:xfrm>
            <a:off x="280988" y="295275"/>
            <a:ext cx="8188325" cy="1066800"/>
          </a:xfrm>
          <a:prstGeom prst="rect">
            <a:avLst/>
          </a:prstGeom>
          <a:noFill/>
          <a:ln w="9525">
            <a:noFill/>
            <a:miter lim="800000"/>
            <a:headEnd/>
            <a:tailEnd/>
          </a:ln>
        </p:spPr>
        <p:txBody>
          <a:bodyPr>
            <a:spAutoFit/>
          </a:bodyPr>
          <a:lstStyle/>
          <a:p>
            <a:pPr>
              <a:spcBef>
                <a:spcPct val="50000"/>
              </a:spcBef>
            </a:pPr>
            <a:r>
              <a:rPr lang="bg-BG" sz="3200">
                <a:solidFill>
                  <a:schemeClr val="bg1"/>
                </a:solidFill>
              </a:rPr>
              <a:t>Съвети за успешно сътрудничество с родителите</a:t>
            </a:r>
            <a:endParaRPr lang="en-US" sz="320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4294967295"/>
          </p:nvPr>
        </p:nvSpPr>
        <p:spPr>
          <a:xfrm>
            <a:off x="0" y="1431925"/>
            <a:ext cx="4156075" cy="3797300"/>
          </a:xfrm>
        </p:spPr>
        <p:txBody>
          <a:bodyPr/>
          <a:lstStyle/>
          <a:p>
            <a:pPr eaLnBrk="1" hangingPunct="1"/>
            <a:r>
              <a:rPr lang="bg-BG" sz="2400" smtClean="0">
                <a:latin typeface="Arial" charset="0"/>
              </a:rPr>
              <a:t>Ценете информацията, която родителите споделят за децата си</a:t>
            </a:r>
            <a:endParaRPr lang="en-US" sz="2400" smtClean="0">
              <a:latin typeface="Arial" charset="0"/>
            </a:endParaRPr>
          </a:p>
          <a:p>
            <a:pPr eaLnBrk="1" hangingPunct="1"/>
            <a:r>
              <a:rPr lang="bg-BG" sz="2400" smtClean="0">
                <a:latin typeface="Arial" charset="0"/>
              </a:rPr>
              <a:t>Уважавайте притесненията на родителите</a:t>
            </a:r>
            <a:endParaRPr lang="en-US" sz="2400" smtClean="0">
              <a:latin typeface="Arial" charset="0"/>
            </a:endParaRPr>
          </a:p>
        </p:txBody>
      </p:sp>
      <p:pic>
        <p:nvPicPr>
          <p:cNvPr id="44034" name="Picture 5" descr="meet_1193154_33675651.jpg"/>
          <p:cNvPicPr>
            <a:picLocks noChangeAspect="1"/>
          </p:cNvPicPr>
          <p:nvPr/>
        </p:nvPicPr>
        <p:blipFill>
          <a:blip r:embed="rId3"/>
          <a:srcRect/>
          <a:stretch>
            <a:fillRect/>
          </a:stretch>
        </p:blipFill>
        <p:spPr bwMode="auto">
          <a:xfrm>
            <a:off x="6826250" y="2559050"/>
            <a:ext cx="1851025" cy="2390775"/>
          </a:xfrm>
          <a:prstGeom prst="rect">
            <a:avLst/>
          </a:prstGeom>
          <a:noFill/>
          <a:ln w="9525">
            <a:noFill/>
            <a:miter lim="800000"/>
            <a:headEnd/>
            <a:tailEnd/>
          </a:ln>
        </p:spPr>
      </p:pic>
      <p:sp>
        <p:nvSpPr>
          <p:cNvPr id="7" name="Rectangle 6"/>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defRPr/>
            </a:pPr>
            <a:r>
              <a:rPr lang="bg-BG">
                <a:solidFill>
                  <a:srgbClr val="404040"/>
                </a:solidFill>
              </a:rPr>
              <a:t>Уважавайте притесненията на родителите</a:t>
            </a:r>
            <a:r>
              <a:rPr lang="en-US">
                <a:solidFill>
                  <a:srgbClr val="404040"/>
                </a:solidFill>
                <a:latin typeface="Lucida Sans" pitchFamily="34" charset="0"/>
              </a:rPr>
              <a:t>. </a:t>
            </a:r>
            <a:r>
              <a:rPr lang="bg-BG">
                <a:solidFill>
                  <a:srgbClr val="404040"/>
                </a:solidFill>
              </a:rPr>
              <a:t>Изслушвайте ги внимателно и се опитвайте да се поставите на тяхно място. Постарайте да ги разбирате и да сте наясно с техните очаквания за децата им. Предложете им информация, която може да ги успокои</a:t>
            </a:r>
            <a:r>
              <a:rPr lang="en-US">
                <a:solidFill>
                  <a:srgbClr val="404040"/>
                </a:solidFill>
                <a:latin typeface="Lucida Sans" pitchFamily="34" charset="0"/>
              </a:rPr>
              <a:t>.</a:t>
            </a:r>
            <a:r>
              <a:rPr lang="bg-BG">
                <a:solidFill>
                  <a:srgbClr val="404040"/>
                </a:solidFill>
              </a:rPr>
              <a:t>Поемете ангажимент да разгледате притесненията им и да се опитате да се справите с тях, когато това е възможно.</a:t>
            </a:r>
            <a:r>
              <a:rPr lang="en-US" sz="1600">
                <a:solidFill>
                  <a:srgbClr val="404040"/>
                </a:solidFill>
                <a:latin typeface="Lucida Sans" pitchFamily="34" charset="0"/>
              </a:rPr>
              <a:t> </a:t>
            </a:r>
          </a:p>
        </p:txBody>
      </p:sp>
      <p:pic>
        <p:nvPicPr>
          <p:cNvPr id="44036" name="Picture 9"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44037" name="Text Box 7"/>
          <p:cNvSpPr txBox="1">
            <a:spLocks noChangeArrowheads="1"/>
          </p:cNvSpPr>
          <p:nvPr/>
        </p:nvSpPr>
        <p:spPr bwMode="auto">
          <a:xfrm>
            <a:off x="280988" y="295275"/>
            <a:ext cx="8188325" cy="1066800"/>
          </a:xfrm>
          <a:prstGeom prst="rect">
            <a:avLst/>
          </a:prstGeom>
          <a:noFill/>
          <a:ln w="9525">
            <a:noFill/>
            <a:miter lim="800000"/>
            <a:headEnd/>
            <a:tailEnd/>
          </a:ln>
        </p:spPr>
        <p:txBody>
          <a:bodyPr>
            <a:spAutoFit/>
          </a:bodyPr>
          <a:lstStyle/>
          <a:p>
            <a:pPr>
              <a:spcBef>
                <a:spcPct val="50000"/>
              </a:spcBef>
            </a:pPr>
            <a:r>
              <a:rPr lang="bg-BG" sz="3200">
                <a:solidFill>
                  <a:schemeClr val="bg1"/>
                </a:solidFill>
              </a:rPr>
              <a:t>Съвети за успешно сътрудничество с родителите</a:t>
            </a:r>
            <a:endParaRPr lang="en-US" sz="320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4294967295"/>
          </p:nvPr>
        </p:nvSpPr>
        <p:spPr>
          <a:xfrm>
            <a:off x="0" y="1431925"/>
            <a:ext cx="4156075" cy="3797300"/>
          </a:xfrm>
        </p:spPr>
        <p:txBody>
          <a:bodyPr/>
          <a:lstStyle/>
          <a:p>
            <a:pPr eaLnBrk="1" hangingPunct="1"/>
            <a:r>
              <a:rPr lang="bg-BG" sz="2400" smtClean="0">
                <a:latin typeface="Arial" charset="0"/>
              </a:rPr>
              <a:t>Ценете информацията, която родителите споделят за децата си</a:t>
            </a:r>
            <a:endParaRPr lang="en-US" sz="2400" smtClean="0">
              <a:latin typeface="Arial" charset="0"/>
            </a:endParaRPr>
          </a:p>
          <a:p>
            <a:pPr eaLnBrk="1" hangingPunct="1"/>
            <a:r>
              <a:rPr lang="bg-BG" sz="2400" smtClean="0">
                <a:latin typeface="Arial" charset="0"/>
              </a:rPr>
              <a:t>Уважавайте притесненията на родителите</a:t>
            </a:r>
          </a:p>
          <a:p>
            <a:pPr eaLnBrk="1" hangingPunct="1"/>
            <a:r>
              <a:rPr lang="bg-BG" sz="2400" smtClean="0">
                <a:latin typeface="Arial" charset="0"/>
              </a:rPr>
              <a:t>Подкрепяйте родителите</a:t>
            </a:r>
            <a:endParaRPr lang="en-US" sz="2400" smtClean="0">
              <a:latin typeface="Arial" charset="0"/>
            </a:endParaRPr>
          </a:p>
        </p:txBody>
      </p:sp>
      <p:pic>
        <p:nvPicPr>
          <p:cNvPr id="46082" name="Picture 5" descr="meet_1193154_33675651.jpg"/>
          <p:cNvPicPr>
            <a:picLocks noChangeAspect="1"/>
          </p:cNvPicPr>
          <p:nvPr/>
        </p:nvPicPr>
        <p:blipFill>
          <a:blip r:embed="rId3"/>
          <a:srcRect/>
          <a:stretch>
            <a:fillRect/>
          </a:stretch>
        </p:blipFill>
        <p:spPr bwMode="auto">
          <a:xfrm>
            <a:off x="6826250" y="2559050"/>
            <a:ext cx="1851025" cy="2390775"/>
          </a:xfrm>
          <a:prstGeom prst="rect">
            <a:avLst/>
          </a:prstGeom>
          <a:noFill/>
          <a:ln w="9525">
            <a:noFill/>
            <a:miter lim="800000"/>
            <a:headEnd/>
            <a:tailEnd/>
          </a:ln>
        </p:spPr>
      </p:pic>
      <p:pic>
        <p:nvPicPr>
          <p:cNvPr id="46083" name="Picture 10"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13" name="Rectangle 12"/>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pPr>
            <a:r>
              <a:rPr lang="bg-BG">
                <a:solidFill>
                  <a:srgbClr val="404040"/>
                </a:solidFill>
              </a:rPr>
              <a:t>Подкрепяйте родителите. Давайте им информация за затрудненията и начините за справяне с тях. Организирайте обучения и уъркшопи за родителите по темите, които са най-значими за тях. </a:t>
            </a:r>
            <a:r>
              <a:rPr lang="en-US">
                <a:solidFill>
                  <a:srgbClr val="404040"/>
                </a:solidFill>
                <a:latin typeface="Lucida Sans" pitchFamily="34" charset="0"/>
              </a:rPr>
              <a:t> </a:t>
            </a:r>
            <a:r>
              <a:rPr lang="bg-BG">
                <a:solidFill>
                  <a:srgbClr val="404040"/>
                </a:solidFill>
              </a:rPr>
              <a:t>Ако училищната политика го позволяватю, направете домашни посещения на децата и техните семейства.</a:t>
            </a:r>
            <a:endParaRPr lang="en-US">
              <a:solidFill>
                <a:srgbClr val="404040"/>
              </a:solidFill>
            </a:endParaRPr>
          </a:p>
        </p:txBody>
      </p:sp>
      <p:sp>
        <p:nvSpPr>
          <p:cNvPr id="46085" name="Text Box 7"/>
          <p:cNvSpPr txBox="1">
            <a:spLocks noChangeArrowheads="1"/>
          </p:cNvSpPr>
          <p:nvPr/>
        </p:nvSpPr>
        <p:spPr bwMode="auto">
          <a:xfrm>
            <a:off x="280988" y="295275"/>
            <a:ext cx="8188325" cy="1066800"/>
          </a:xfrm>
          <a:prstGeom prst="rect">
            <a:avLst/>
          </a:prstGeom>
          <a:noFill/>
          <a:ln w="9525">
            <a:noFill/>
            <a:miter lim="800000"/>
            <a:headEnd/>
            <a:tailEnd/>
          </a:ln>
        </p:spPr>
        <p:txBody>
          <a:bodyPr>
            <a:spAutoFit/>
          </a:bodyPr>
          <a:lstStyle/>
          <a:p>
            <a:pPr>
              <a:spcBef>
                <a:spcPct val="50000"/>
              </a:spcBef>
            </a:pPr>
            <a:r>
              <a:rPr lang="bg-BG" sz="3200">
                <a:solidFill>
                  <a:schemeClr val="bg1"/>
                </a:solidFill>
              </a:rPr>
              <a:t>Съвети за успешно сътрудничество с родителите</a:t>
            </a:r>
            <a:endParaRPr lang="en-US" sz="320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p:cNvSpPr>
          <p:nvPr>
            <p:ph idx="4294967295"/>
          </p:nvPr>
        </p:nvSpPr>
        <p:spPr>
          <a:xfrm>
            <a:off x="0" y="1431925"/>
            <a:ext cx="4459288" cy="3797300"/>
          </a:xfrm>
        </p:spPr>
        <p:txBody>
          <a:bodyPr/>
          <a:lstStyle/>
          <a:p>
            <a:pPr eaLnBrk="1" hangingPunct="1"/>
            <a:r>
              <a:rPr lang="bg-BG" sz="2400" smtClean="0">
                <a:latin typeface="Arial" charset="0"/>
              </a:rPr>
              <a:t>Ценете информацията, която родителите споделят за децата си</a:t>
            </a:r>
            <a:endParaRPr lang="en-US" sz="2400" smtClean="0">
              <a:latin typeface="Arial" charset="0"/>
            </a:endParaRPr>
          </a:p>
          <a:p>
            <a:pPr eaLnBrk="1" hangingPunct="1"/>
            <a:r>
              <a:rPr lang="bg-BG" sz="2400" smtClean="0">
                <a:latin typeface="Arial" charset="0"/>
              </a:rPr>
              <a:t>Уважавайте притесненията на родителите</a:t>
            </a:r>
          </a:p>
          <a:p>
            <a:pPr eaLnBrk="1" hangingPunct="1"/>
            <a:r>
              <a:rPr lang="bg-BG" sz="2400" smtClean="0">
                <a:latin typeface="Arial" charset="0"/>
              </a:rPr>
              <a:t>Подкрепяйте родителите</a:t>
            </a:r>
          </a:p>
          <a:p>
            <a:pPr eaLnBrk="1" hangingPunct="1"/>
            <a:r>
              <a:rPr lang="bg-BG" sz="2400" smtClean="0">
                <a:latin typeface="Arial" charset="0"/>
              </a:rPr>
              <a:t>Окуражавайте родителите</a:t>
            </a:r>
            <a:endParaRPr lang="en-US" sz="2400" smtClean="0">
              <a:latin typeface="Arial" charset="0"/>
            </a:endParaRPr>
          </a:p>
        </p:txBody>
      </p:sp>
      <p:pic>
        <p:nvPicPr>
          <p:cNvPr id="48130" name="Picture 5" descr="meet_1193154_33675651.jpg"/>
          <p:cNvPicPr>
            <a:picLocks noChangeAspect="1"/>
          </p:cNvPicPr>
          <p:nvPr/>
        </p:nvPicPr>
        <p:blipFill>
          <a:blip r:embed="rId3"/>
          <a:srcRect/>
          <a:stretch>
            <a:fillRect/>
          </a:stretch>
        </p:blipFill>
        <p:spPr bwMode="auto">
          <a:xfrm>
            <a:off x="6826250" y="2559050"/>
            <a:ext cx="1851025" cy="2390775"/>
          </a:xfrm>
          <a:prstGeom prst="rect">
            <a:avLst/>
          </a:prstGeom>
          <a:noFill/>
          <a:ln w="9525">
            <a:noFill/>
            <a:miter lim="800000"/>
            <a:headEnd/>
            <a:tailEnd/>
          </a:ln>
        </p:spPr>
      </p:pic>
      <p:pic>
        <p:nvPicPr>
          <p:cNvPr id="48131" name="Picture 8"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11" name="Rectangle 10"/>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defRPr/>
            </a:pPr>
            <a:r>
              <a:rPr lang="bg-BG">
                <a:solidFill>
                  <a:srgbClr val="404040"/>
                </a:solidFill>
              </a:rPr>
              <a:t>Окуражавайте родителите</a:t>
            </a:r>
            <a:r>
              <a:rPr lang="en-US">
                <a:solidFill>
                  <a:srgbClr val="404040"/>
                </a:solidFill>
                <a:latin typeface="Lucida Sans" pitchFamily="34" charset="0"/>
              </a:rPr>
              <a:t>. </a:t>
            </a:r>
            <a:r>
              <a:rPr lang="bg-BG">
                <a:solidFill>
                  <a:srgbClr val="404040"/>
                </a:solidFill>
              </a:rPr>
              <a:t>Споделяйте с тях успехите на децата им (дори и най-малките). Ограничете информацията за проблемното поведение на детето в училище. Споделяйте информацията за напредъка на детето по начин, който е напълно разбираем за родителите.</a:t>
            </a:r>
            <a:r>
              <a:rPr lang="bg-BG" sz="1600">
                <a:solidFill>
                  <a:srgbClr val="404040"/>
                </a:solidFill>
              </a:rPr>
              <a:t> </a:t>
            </a:r>
            <a:endParaRPr lang="en-US" sz="1600">
              <a:solidFill>
                <a:srgbClr val="404040"/>
              </a:solidFill>
            </a:endParaRPr>
          </a:p>
        </p:txBody>
      </p:sp>
      <p:sp>
        <p:nvSpPr>
          <p:cNvPr id="48133" name="Text Box 7"/>
          <p:cNvSpPr txBox="1">
            <a:spLocks noChangeArrowheads="1"/>
          </p:cNvSpPr>
          <p:nvPr/>
        </p:nvSpPr>
        <p:spPr bwMode="auto">
          <a:xfrm>
            <a:off x="280988" y="295275"/>
            <a:ext cx="8188325" cy="1066800"/>
          </a:xfrm>
          <a:prstGeom prst="rect">
            <a:avLst/>
          </a:prstGeom>
          <a:noFill/>
          <a:ln w="9525">
            <a:noFill/>
            <a:miter lim="800000"/>
            <a:headEnd/>
            <a:tailEnd/>
          </a:ln>
        </p:spPr>
        <p:txBody>
          <a:bodyPr>
            <a:spAutoFit/>
          </a:bodyPr>
          <a:lstStyle/>
          <a:p>
            <a:pPr>
              <a:spcBef>
                <a:spcPct val="50000"/>
              </a:spcBef>
            </a:pPr>
            <a:r>
              <a:rPr lang="bg-BG" sz="3200">
                <a:solidFill>
                  <a:schemeClr val="bg1"/>
                </a:solidFill>
              </a:rPr>
              <a:t>Съвети за успешно сътрудничество с родителите</a:t>
            </a:r>
            <a:endParaRPr lang="en-US" sz="320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pros-909053_47827595.jpg"/>
          <p:cNvPicPr>
            <a:picLocks noChangeAspect="1"/>
          </p:cNvPicPr>
          <p:nvPr/>
        </p:nvPicPr>
        <p:blipFill>
          <a:blip r:embed="rId3"/>
          <a:srcRect t="3659" b="739"/>
          <a:stretch>
            <a:fillRect/>
          </a:stretch>
        </p:blipFill>
        <p:spPr bwMode="auto">
          <a:xfrm>
            <a:off x="0" y="1277938"/>
            <a:ext cx="9232900" cy="4191000"/>
          </a:xfrm>
          <a:prstGeom prst="rect">
            <a:avLst/>
          </a:prstGeom>
          <a:noFill/>
          <a:ln w="9525">
            <a:noFill/>
            <a:miter lim="800000"/>
            <a:headEnd/>
            <a:tailEnd/>
          </a:ln>
        </p:spPr>
      </p:pic>
      <p:pic>
        <p:nvPicPr>
          <p:cNvPr id="50178" name="Picture 4"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pic>
        <p:nvPicPr>
          <p:cNvPr id="50179" name="Picture 6" descr="logo.png"/>
          <p:cNvPicPr>
            <a:picLocks noChangeAspect="1"/>
          </p:cNvPicPr>
          <p:nvPr/>
        </p:nvPicPr>
        <p:blipFill>
          <a:blip r:embed="rId5"/>
          <a:srcRect/>
          <a:stretch>
            <a:fillRect/>
          </a:stretch>
        </p:blipFill>
        <p:spPr bwMode="auto">
          <a:xfrm>
            <a:off x="152400" y="6094413"/>
            <a:ext cx="1828800" cy="560387"/>
          </a:xfrm>
          <a:prstGeom prst="rect">
            <a:avLst/>
          </a:prstGeom>
          <a:noFill/>
          <a:ln w="9525">
            <a:noFill/>
            <a:miter lim="800000"/>
            <a:headEnd/>
            <a:tailEnd/>
          </a:ln>
        </p:spPr>
      </p:pic>
      <p:pic>
        <p:nvPicPr>
          <p:cNvPr id="50180" name="Picture 7" descr="new_LLP_Logo.JPG"/>
          <p:cNvPicPr>
            <a:picLocks noChangeAspect="1"/>
          </p:cNvPicPr>
          <p:nvPr/>
        </p:nvPicPr>
        <p:blipFill>
          <a:blip r:embed="rId6"/>
          <a:srcRect b="14049"/>
          <a:stretch>
            <a:fillRect/>
          </a:stretch>
        </p:blipFill>
        <p:spPr bwMode="auto">
          <a:xfrm>
            <a:off x="6985000" y="6000750"/>
            <a:ext cx="2159000" cy="777875"/>
          </a:xfrm>
          <a:prstGeom prst="rect">
            <a:avLst/>
          </a:prstGeom>
          <a:noFill/>
          <a:ln w="9525">
            <a:noFill/>
            <a:miter lim="800000"/>
            <a:headEnd/>
            <a:tailEnd/>
          </a:ln>
        </p:spPr>
      </p:pic>
      <p:sp>
        <p:nvSpPr>
          <p:cNvPr id="50181" name="Text Box 7"/>
          <p:cNvSpPr txBox="1">
            <a:spLocks noChangeArrowheads="1"/>
          </p:cNvSpPr>
          <p:nvPr/>
        </p:nvSpPr>
        <p:spPr bwMode="auto">
          <a:xfrm>
            <a:off x="152400" y="323850"/>
            <a:ext cx="8991600" cy="579438"/>
          </a:xfrm>
          <a:prstGeom prst="rect">
            <a:avLst/>
          </a:prstGeom>
          <a:noFill/>
          <a:ln w="9525">
            <a:noFill/>
            <a:miter lim="800000"/>
            <a:headEnd/>
            <a:tailEnd/>
          </a:ln>
        </p:spPr>
        <p:txBody>
          <a:bodyPr>
            <a:spAutoFit/>
          </a:bodyPr>
          <a:lstStyle/>
          <a:p>
            <a:pPr>
              <a:spcBef>
                <a:spcPct val="50000"/>
              </a:spcBef>
            </a:pPr>
            <a:r>
              <a:rPr lang="bg-BG" sz="3200">
                <a:solidFill>
                  <a:schemeClr val="bg1"/>
                </a:solidFill>
              </a:rPr>
              <a:t>Сътрудничество с други професионалисти</a:t>
            </a:r>
            <a:endParaRPr lang="en-US" sz="320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consult_202306_7501.jpg"/>
          <p:cNvPicPr>
            <a:picLocks noChangeAspect="1"/>
          </p:cNvPicPr>
          <p:nvPr/>
        </p:nvPicPr>
        <p:blipFill>
          <a:blip r:embed="rId3"/>
          <a:srcRect/>
          <a:stretch>
            <a:fillRect/>
          </a:stretch>
        </p:blipFill>
        <p:spPr bwMode="auto">
          <a:xfrm>
            <a:off x="2252663" y="1493838"/>
            <a:ext cx="4687887" cy="3514725"/>
          </a:xfrm>
          <a:prstGeom prst="rect">
            <a:avLst/>
          </a:prstGeom>
          <a:noFill/>
          <a:ln w="9525">
            <a:noFill/>
            <a:miter lim="800000"/>
            <a:headEnd/>
            <a:tailEnd/>
          </a:ln>
        </p:spPr>
      </p:pic>
      <p:pic>
        <p:nvPicPr>
          <p:cNvPr id="52226" name="Picture 6"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9" name="Rectangle 8"/>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pPr>
            <a:r>
              <a:rPr lang="bg-BG">
                <a:solidFill>
                  <a:srgbClr val="404040"/>
                </a:solidFill>
              </a:rPr>
              <a:t>Въпреки че “сътрудничество” и “консултация” често с</a:t>
            </a:r>
            <a:r>
              <a:rPr lang="en-US">
                <a:solidFill>
                  <a:srgbClr val="404040"/>
                </a:solidFill>
              </a:rPr>
              <a:t>e </a:t>
            </a:r>
            <a:r>
              <a:rPr lang="bg-BG">
                <a:solidFill>
                  <a:srgbClr val="404040"/>
                </a:solidFill>
              </a:rPr>
              <a:t>използват като синоними, разликата е, че “консултацията предполага “експертен” модел: един професионалист споделя експертизата си с друг, който работи със съответния ученик. При сътрудничеството, всички професионалисти се считат за експерти и всеки допринася за работата на екипа. </a:t>
            </a:r>
            <a:endParaRPr lang="en-US">
              <a:solidFill>
                <a:srgbClr val="404040"/>
              </a:solidFill>
              <a:latin typeface="Lucida Sans" pitchFamily="34" charset="0"/>
            </a:endParaRPr>
          </a:p>
        </p:txBody>
      </p:sp>
      <p:sp>
        <p:nvSpPr>
          <p:cNvPr id="52228" name="Text Box 7"/>
          <p:cNvSpPr txBox="1">
            <a:spLocks noChangeArrowheads="1"/>
          </p:cNvSpPr>
          <p:nvPr/>
        </p:nvSpPr>
        <p:spPr bwMode="auto">
          <a:xfrm>
            <a:off x="309563" y="295275"/>
            <a:ext cx="8469312" cy="579438"/>
          </a:xfrm>
          <a:prstGeom prst="rect">
            <a:avLst/>
          </a:prstGeom>
          <a:noFill/>
          <a:ln w="9525">
            <a:noFill/>
            <a:miter lim="800000"/>
            <a:headEnd/>
            <a:tailEnd/>
          </a:ln>
        </p:spPr>
        <p:txBody>
          <a:bodyPr>
            <a:spAutoFit/>
          </a:bodyPr>
          <a:lstStyle/>
          <a:p>
            <a:pPr>
              <a:spcBef>
                <a:spcPct val="50000"/>
              </a:spcBef>
            </a:pPr>
            <a:r>
              <a:rPr lang="bg-BG" sz="3200">
                <a:solidFill>
                  <a:schemeClr val="bg1"/>
                </a:solidFill>
              </a:rPr>
              <a:t>Сътрудничество и консултиране</a:t>
            </a:r>
            <a:endParaRPr lang="en-US" sz="320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C:\Users\spanou.f\AppData\Local\Microsoft\Windows\Temporary Internet Files\Content.Outlook\7A1F9L7N\Collabor4.bmp"/>
          <p:cNvPicPr>
            <a:picLocks noChangeAspect="1" noChangeArrowheads="1"/>
          </p:cNvPicPr>
          <p:nvPr/>
        </p:nvPicPr>
        <p:blipFill>
          <a:blip r:embed="rId3"/>
          <a:srcRect/>
          <a:stretch>
            <a:fillRect/>
          </a:stretch>
        </p:blipFill>
        <p:spPr bwMode="auto">
          <a:xfrm>
            <a:off x="3551238" y="2217738"/>
            <a:ext cx="2143125" cy="2143125"/>
          </a:xfrm>
          <a:prstGeom prst="rect">
            <a:avLst/>
          </a:prstGeom>
          <a:noFill/>
          <a:ln w="9525">
            <a:noFill/>
            <a:miter lim="800000"/>
            <a:headEnd/>
            <a:tailEnd/>
          </a:ln>
        </p:spPr>
      </p:pic>
      <p:pic>
        <p:nvPicPr>
          <p:cNvPr id="54274" name="Picture 7"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10" name="Rectangle 9"/>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defRPr/>
            </a:pPr>
            <a:r>
              <a:rPr lang="bg-BG">
                <a:solidFill>
                  <a:srgbClr val="404040"/>
                </a:solidFill>
              </a:rPr>
              <a:t>Между отделните професионалисти: общообразователни учители, специални учители и терапевти трябва да е налице споделена отговорност и съвместно взимане на решения. </a:t>
            </a:r>
            <a:endParaRPr lang="en-US">
              <a:solidFill>
                <a:srgbClr val="404040"/>
              </a:solidFill>
              <a:latin typeface="Lucida Sans" pitchFamily="34" charset="0"/>
            </a:endParaRPr>
          </a:p>
        </p:txBody>
      </p:sp>
      <p:sp>
        <p:nvSpPr>
          <p:cNvPr id="54276" name="Text Box 6"/>
          <p:cNvSpPr txBox="1">
            <a:spLocks noChangeArrowheads="1"/>
          </p:cNvSpPr>
          <p:nvPr/>
        </p:nvSpPr>
        <p:spPr bwMode="auto">
          <a:xfrm>
            <a:off x="0" y="365125"/>
            <a:ext cx="7835900" cy="579438"/>
          </a:xfrm>
          <a:prstGeom prst="rect">
            <a:avLst/>
          </a:prstGeom>
          <a:noFill/>
          <a:ln w="9525">
            <a:noFill/>
            <a:miter lim="800000"/>
            <a:headEnd/>
            <a:tailEnd/>
          </a:ln>
        </p:spPr>
        <p:txBody>
          <a:bodyPr>
            <a:spAutoFit/>
          </a:bodyPr>
          <a:lstStyle/>
          <a:p>
            <a:pPr>
              <a:spcBef>
                <a:spcPct val="50000"/>
              </a:spcBef>
            </a:pPr>
            <a:r>
              <a:rPr lang="bg-BG" sz="3200">
                <a:solidFill>
                  <a:schemeClr val="bg1"/>
                </a:solidFill>
              </a:rPr>
              <a:t>Сътрудничество между колеги</a:t>
            </a:r>
            <a:endParaRPr lang="en-US" sz="320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14800" y="4316413"/>
            <a:ext cx="4792663" cy="739775"/>
          </a:xfrm>
          <a:prstGeom prst="rect">
            <a:avLst/>
          </a:prstGeom>
        </p:spPr>
        <p:txBody>
          <a:bodyPr>
            <a:spAutoFit/>
          </a:bodyPr>
          <a:lstStyle/>
          <a:p>
            <a:pPr fontAlgn="auto">
              <a:spcBef>
                <a:spcPts val="0"/>
              </a:spcBef>
              <a:spcAft>
                <a:spcPts val="0"/>
              </a:spcAft>
              <a:defRPr/>
            </a:pPr>
            <a:r>
              <a:rPr lang="en-US" sz="1400" baseline="30000" dirty="0">
                <a:solidFill>
                  <a:schemeClr val="bg1">
                    <a:lumMod val="75000"/>
                    <a:lumOff val="25000"/>
                  </a:schemeClr>
                </a:solidFill>
                <a:latin typeface="Lucida Sans"/>
                <a:cs typeface="Lucida Sans"/>
              </a:rPr>
              <a:t>1) </a:t>
            </a:r>
            <a:r>
              <a:rPr lang="en-US" altLang="en-US" sz="1400" dirty="0">
                <a:solidFill>
                  <a:schemeClr val="bg1">
                    <a:lumMod val="75000"/>
                    <a:lumOff val="25000"/>
                  </a:schemeClr>
                </a:solidFill>
                <a:latin typeface="Lucida Sans"/>
                <a:cs typeface="Lucida Sans"/>
              </a:rPr>
              <a:t>Paraprofessionals are the assistants used for supporting the children categorized as having special needs</a:t>
            </a:r>
            <a:endParaRPr lang="en-US" sz="1400" dirty="0">
              <a:solidFill>
                <a:schemeClr val="bg1">
                  <a:lumMod val="75000"/>
                  <a:lumOff val="25000"/>
                </a:schemeClr>
              </a:solidFill>
              <a:latin typeface="Lucida Sans"/>
              <a:cs typeface="Lucida Sans"/>
            </a:endParaRPr>
          </a:p>
        </p:txBody>
      </p:sp>
      <p:pic>
        <p:nvPicPr>
          <p:cNvPr id="19458" name="Picture 3"/>
          <p:cNvPicPr>
            <a:picLocks noGrp="1" noChangeAspect="1"/>
          </p:cNvPicPr>
          <p:nvPr/>
        </p:nvPicPr>
        <p:blipFill>
          <a:blip r:embed="rId3"/>
          <a:srcRect l="545" r="172"/>
          <a:stretch>
            <a:fillRect/>
          </a:stretch>
        </p:blipFill>
        <p:spPr bwMode="auto">
          <a:xfrm>
            <a:off x="5219700" y="1801813"/>
            <a:ext cx="2085975" cy="2100262"/>
          </a:xfrm>
          <a:prstGeom prst="rect">
            <a:avLst/>
          </a:prstGeom>
          <a:noFill/>
          <a:ln w="9525">
            <a:noFill/>
            <a:miter lim="800000"/>
            <a:headEnd/>
            <a:tailEnd/>
          </a:ln>
        </p:spPr>
      </p:pic>
      <p:pic>
        <p:nvPicPr>
          <p:cNvPr id="19459" name="Picture 8"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19460" name="Rectangle 11"/>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В рамките на този курс ще разгледаме как сътрудничеството и работата в екип могат да бъдат приложени при улесняването на прехода на децата със СОП. По-конкретно, ще представим възможностите за сътрудничество между учителите и родителите, между самите учители, между училището и останалите професионалисти. Целта е да се изгради по-добро разбиране за работата в екип и значимостта й за приобщаващото образование. </a:t>
            </a:r>
            <a:endParaRPr lang="en-US" sz="1600">
              <a:solidFill>
                <a:srgbClr val="404040"/>
              </a:solidFill>
              <a:latin typeface="Lucida Sans" pitchFamily="34" charset="0"/>
            </a:endParaRPr>
          </a:p>
        </p:txBody>
      </p:sp>
      <p:sp>
        <p:nvSpPr>
          <p:cNvPr id="19461" name="Content Placeholder 2"/>
          <p:cNvSpPr txBox="1">
            <a:spLocks/>
          </p:cNvSpPr>
          <p:nvPr/>
        </p:nvSpPr>
        <p:spPr bwMode="auto">
          <a:xfrm>
            <a:off x="158750" y="1431925"/>
            <a:ext cx="5060950" cy="3797300"/>
          </a:xfrm>
          <a:prstGeom prst="rect">
            <a:avLst/>
          </a:prstGeom>
          <a:noFill/>
          <a:ln w="9525">
            <a:noFill/>
            <a:miter lim="800000"/>
            <a:headEnd/>
            <a:tailEnd/>
          </a:ln>
        </p:spPr>
        <p:txBody>
          <a:bodyPr/>
          <a:lstStyle/>
          <a:p>
            <a:pPr marL="117475">
              <a:buClr>
                <a:schemeClr val="accent1"/>
              </a:buClr>
              <a:buSzPct val="80000"/>
              <a:buFont typeface="Wingdings 2" pitchFamily="18" charset="2"/>
              <a:buNone/>
            </a:pPr>
            <a:r>
              <a:rPr lang="bg-BG" u="sng"/>
              <a:t>СЪДЪРЖАНИЕ</a:t>
            </a:r>
            <a:r>
              <a:rPr lang="en-US" u="sng">
                <a:latin typeface="Lucida Sans" pitchFamily="34" charset="0"/>
              </a:rPr>
              <a:t>:</a:t>
            </a:r>
          </a:p>
          <a:p>
            <a:pPr marL="117475">
              <a:buClr>
                <a:schemeClr val="accent1"/>
              </a:buClr>
              <a:buSzPct val="80000"/>
              <a:buFont typeface="Wingdings 2" pitchFamily="18" charset="2"/>
              <a:buNone/>
            </a:pPr>
            <a:endParaRPr lang="en-US">
              <a:latin typeface="Lucida Sans" pitchFamily="34" charset="0"/>
            </a:endParaRPr>
          </a:p>
          <a:p>
            <a:pPr marL="117475">
              <a:buClr>
                <a:schemeClr val="accent1"/>
              </a:buClr>
              <a:buSzPct val="80000"/>
              <a:buFont typeface="Wingdings 2" pitchFamily="18" charset="2"/>
              <a:buNone/>
            </a:pPr>
            <a:r>
              <a:rPr lang="bg-BG"/>
              <a:t>Определение за работа в екип</a:t>
            </a:r>
            <a:endParaRPr lang="en-US"/>
          </a:p>
          <a:p>
            <a:pPr marL="117475">
              <a:buClr>
                <a:schemeClr val="accent1"/>
              </a:buClr>
              <a:buSzPct val="80000"/>
              <a:buFont typeface="Wingdings 2" pitchFamily="18" charset="2"/>
              <a:buNone/>
            </a:pPr>
            <a:r>
              <a:rPr lang="bg-BG"/>
              <a:t>Защо е необходима работата в екип</a:t>
            </a:r>
            <a:endParaRPr lang="en-US"/>
          </a:p>
          <a:p>
            <a:pPr marL="117475">
              <a:buClr>
                <a:schemeClr val="accent1"/>
              </a:buClr>
              <a:buSzPct val="80000"/>
              <a:buFont typeface="Wingdings 2" pitchFamily="18" charset="2"/>
              <a:buNone/>
            </a:pPr>
            <a:r>
              <a:rPr lang="bg-BG"/>
              <a:t>Съвместна работа с родителите</a:t>
            </a:r>
            <a:endParaRPr lang="en-US"/>
          </a:p>
          <a:p>
            <a:pPr marL="117475">
              <a:buClr>
                <a:schemeClr val="accent1"/>
              </a:buClr>
              <a:buSzPct val="80000"/>
              <a:buFont typeface="Wingdings 2" pitchFamily="18" charset="2"/>
              <a:buNone/>
            </a:pPr>
            <a:r>
              <a:rPr lang="bg-BG"/>
              <a:t>Сътрудничество с други професионалисти</a:t>
            </a:r>
            <a:endParaRPr lang="en-US"/>
          </a:p>
        </p:txBody>
      </p:sp>
      <p:sp>
        <p:nvSpPr>
          <p:cNvPr id="19462" name="Text Box 8"/>
          <p:cNvSpPr txBox="1">
            <a:spLocks noChangeArrowheads="1"/>
          </p:cNvSpPr>
          <p:nvPr/>
        </p:nvSpPr>
        <p:spPr bwMode="auto">
          <a:xfrm>
            <a:off x="0" y="239713"/>
            <a:ext cx="6611938" cy="762000"/>
          </a:xfrm>
          <a:prstGeom prst="rect">
            <a:avLst/>
          </a:prstGeom>
          <a:noFill/>
          <a:ln w="9525">
            <a:noFill/>
            <a:miter lim="800000"/>
            <a:headEnd/>
            <a:tailEnd/>
          </a:ln>
        </p:spPr>
        <p:txBody>
          <a:bodyPr>
            <a:spAutoFit/>
          </a:bodyPr>
          <a:lstStyle/>
          <a:p>
            <a:pPr>
              <a:spcBef>
                <a:spcPct val="50000"/>
              </a:spcBef>
            </a:pPr>
            <a:r>
              <a:rPr lang="bg-BG" sz="4400">
                <a:solidFill>
                  <a:schemeClr val="bg1"/>
                </a:solidFill>
              </a:rPr>
              <a:t>Въведение</a:t>
            </a:r>
            <a:endParaRPr lang="en-US" sz="440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4294967295"/>
          </p:nvPr>
        </p:nvSpPr>
        <p:spPr>
          <a:xfrm>
            <a:off x="112713" y="1431925"/>
            <a:ext cx="4156075" cy="3797300"/>
          </a:xfrm>
        </p:spPr>
        <p:txBody>
          <a:bodyPr/>
          <a:lstStyle/>
          <a:p>
            <a:pPr marL="273050" indent="-273050" eaLnBrk="1" hangingPunct="1">
              <a:lnSpc>
                <a:spcPct val="90000"/>
              </a:lnSpc>
              <a:spcBef>
                <a:spcPts val="600"/>
              </a:spcBef>
              <a:buFont typeface="Arial" charset="0"/>
              <a:buChar char="•"/>
            </a:pPr>
            <a:r>
              <a:rPr lang="bg-BG" altLang="en-US" sz="2400" smtClean="0">
                <a:latin typeface="Arial" charset="0"/>
              </a:rPr>
              <a:t>Осигурете си достатъчно време за планиране</a:t>
            </a:r>
            <a:endParaRPr lang="en-US" altLang="en-US" sz="2400" smtClean="0">
              <a:latin typeface="Arial" charset="0"/>
            </a:endParaRPr>
          </a:p>
          <a:p>
            <a:pPr marL="273050" indent="-273050" eaLnBrk="1" hangingPunct="1">
              <a:lnSpc>
                <a:spcPct val="90000"/>
              </a:lnSpc>
              <a:spcBef>
                <a:spcPts val="600"/>
              </a:spcBef>
              <a:buFont typeface="Arial" charset="0"/>
              <a:buChar char="•"/>
            </a:pPr>
            <a:r>
              <a:rPr lang="bg-BG" altLang="en-US" sz="2400" smtClean="0">
                <a:latin typeface="Arial" charset="0"/>
              </a:rPr>
              <a:t>Използвайте времето за планиране ефективно</a:t>
            </a:r>
            <a:endParaRPr lang="en-US" altLang="en-US" sz="2400" smtClean="0">
              <a:latin typeface="Arial" charset="0"/>
            </a:endParaRPr>
          </a:p>
        </p:txBody>
      </p:sp>
      <p:pic>
        <p:nvPicPr>
          <p:cNvPr id="56322" name="Picture 2" descr="C:\Users\spanou.f\AppData\Local\Microsoft\Windows\Temporary Internet Files\Content.Outlook\7A1F9L7N\Collabor4.bmp"/>
          <p:cNvPicPr>
            <a:picLocks noChangeAspect="1" noChangeArrowheads="1"/>
          </p:cNvPicPr>
          <p:nvPr/>
        </p:nvPicPr>
        <p:blipFill>
          <a:blip r:embed="rId3"/>
          <a:srcRect/>
          <a:stretch>
            <a:fillRect/>
          </a:stretch>
        </p:blipFill>
        <p:spPr bwMode="auto">
          <a:xfrm>
            <a:off x="6726238" y="2759075"/>
            <a:ext cx="2143125" cy="2143125"/>
          </a:xfrm>
          <a:prstGeom prst="rect">
            <a:avLst/>
          </a:prstGeom>
          <a:noFill/>
          <a:ln w="9525">
            <a:noFill/>
            <a:miter lim="800000"/>
            <a:headEnd/>
            <a:tailEnd/>
          </a:ln>
        </p:spPr>
      </p:pic>
      <p:pic>
        <p:nvPicPr>
          <p:cNvPr id="56323" name="Picture 6"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9" name="Rectangle 8"/>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pPr>
            <a:r>
              <a:rPr lang="bg-BG">
                <a:solidFill>
                  <a:srgbClr val="404040"/>
                </a:solidFill>
              </a:rPr>
              <a:t>Осигурете си достатъчно време з</a:t>
            </a:r>
            <a:r>
              <a:rPr lang="en-US">
                <a:solidFill>
                  <a:srgbClr val="404040"/>
                </a:solidFill>
              </a:rPr>
              <a:t>a </a:t>
            </a:r>
            <a:r>
              <a:rPr lang="bg-BG">
                <a:solidFill>
                  <a:srgbClr val="404040"/>
                </a:solidFill>
              </a:rPr>
              <a:t>планиране</a:t>
            </a:r>
            <a:r>
              <a:rPr lang="en-US">
                <a:solidFill>
                  <a:srgbClr val="404040"/>
                </a:solidFill>
                <a:latin typeface="Lucida Sans" pitchFamily="34" charset="0"/>
              </a:rPr>
              <a:t>. </a:t>
            </a:r>
            <a:r>
              <a:rPr lang="bg-BG">
                <a:solidFill>
                  <a:srgbClr val="404040"/>
                </a:solidFill>
              </a:rPr>
              <a:t>Дискутирайте необходимото време з</a:t>
            </a:r>
            <a:r>
              <a:rPr lang="en-US">
                <a:solidFill>
                  <a:srgbClr val="404040"/>
                </a:solidFill>
              </a:rPr>
              <a:t>a </a:t>
            </a:r>
            <a:r>
              <a:rPr lang="bg-BG">
                <a:solidFill>
                  <a:srgbClr val="404040"/>
                </a:solidFill>
              </a:rPr>
              <a:t>планиране със своето ръководство</a:t>
            </a:r>
            <a:r>
              <a:rPr lang="en-US">
                <a:solidFill>
                  <a:srgbClr val="404040"/>
                </a:solidFill>
                <a:latin typeface="Lucida Sans" pitchFamily="34" charset="0"/>
              </a:rPr>
              <a:t>. </a:t>
            </a:r>
            <a:r>
              <a:rPr lang="bg-BG">
                <a:solidFill>
                  <a:srgbClr val="404040"/>
                </a:solidFill>
              </a:rPr>
              <a:t>Изготвяйте дневен ред за срещите за планиране и протоколи от тях. </a:t>
            </a:r>
            <a:endParaRPr lang="en-US">
              <a:solidFill>
                <a:srgbClr val="404040"/>
              </a:solidFill>
            </a:endParaRPr>
          </a:p>
        </p:txBody>
      </p:sp>
      <p:sp>
        <p:nvSpPr>
          <p:cNvPr id="56325" name="Text Box 7"/>
          <p:cNvSpPr txBox="1">
            <a:spLocks noChangeArrowheads="1"/>
          </p:cNvSpPr>
          <p:nvPr/>
        </p:nvSpPr>
        <p:spPr bwMode="auto">
          <a:xfrm>
            <a:off x="295275" y="295275"/>
            <a:ext cx="8061325" cy="946150"/>
          </a:xfrm>
          <a:prstGeom prst="rect">
            <a:avLst/>
          </a:prstGeom>
          <a:noFill/>
          <a:ln w="9525">
            <a:noFill/>
            <a:miter lim="800000"/>
            <a:headEnd/>
            <a:tailEnd/>
          </a:ln>
        </p:spPr>
        <p:txBody>
          <a:bodyPr>
            <a:spAutoFit/>
          </a:bodyPr>
          <a:lstStyle/>
          <a:p>
            <a:pPr>
              <a:spcBef>
                <a:spcPct val="50000"/>
              </a:spcBef>
            </a:pPr>
            <a:r>
              <a:rPr lang="bg-BG" sz="2800">
                <a:solidFill>
                  <a:schemeClr val="bg1"/>
                </a:solidFill>
              </a:rPr>
              <a:t>Съвети за сътрудничество други професионалисти</a:t>
            </a:r>
            <a:endParaRPr lang="en-US" sz="280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p:cNvSpPr>
          <p:nvPr>
            <p:ph idx="4294967295"/>
          </p:nvPr>
        </p:nvSpPr>
        <p:spPr>
          <a:xfrm>
            <a:off x="112713" y="1431925"/>
            <a:ext cx="4156075" cy="3797300"/>
          </a:xfrm>
        </p:spPr>
        <p:txBody>
          <a:bodyPr/>
          <a:lstStyle/>
          <a:p>
            <a:pPr marL="273050" indent="-273050" eaLnBrk="1" hangingPunct="1">
              <a:lnSpc>
                <a:spcPct val="90000"/>
              </a:lnSpc>
              <a:spcBef>
                <a:spcPts val="600"/>
              </a:spcBef>
              <a:buFont typeface="Arial" charset="0"/>
              <a:buChar char="•"/>
            </a:pPr>
            <a:r>
              <a:rPr lang="bg-BG" altLang="en-US" sz="2400" smtClean="0">
                <a:latin typeface="Arial" charset="0"/>
              </a:rPr>
              <a:t>Осигурете си достатъчно време за планиране</a:t>
            </a:r>
            <a:endParaRPr lang="en-US" altLang="en-US" sz="2400" smtClean="0">
              <a:latin typeface="Arial" charset="0"/>
            </a:endParaRPr>
          </a:p>
          <a:p>
            <a:pPr marL="273050" indent="-273050" eaLnBrk="1" hangingPunct="1">
              <a:lnSpc>
                <a:spcPct val="90000"/>
              </a:lnSpc>
              <a:spcBef>
                <a:spcPts val="600"/>
              </a:spcBef>
              <a:buFont typeface="Arial" charset="0"/>
              <a:buChar char="•"/>
            </a:pPr>
            <a:r>
              <a:rPr lang="bg-BG" altLang="en-US" sz="2400" smtClean="0">
                <a:latin typeface="Arial" charset="0"/>
              </a:rPr>
              <a:t>Използвайте времето за планиране ефективно</a:t>
            </a:r>
            <a:endParaRPr lang="en-US" altLang="en-US" sz="2400" smtClean="0">
              <a:latin typeface="Arial" charset="0"/>
            </a:endParaRPr>
          </a:p>
          <a:p>
            <a:pPr marL="273050" indent="-273050" eaLnBrk="1" hangingPunct="1">
              <a:lnSpc>
                <a:spcPct val="90000"/>
              </a:lnSpc>
              <a:spcBef>
                <a:spcPts val="600"/>
              </a:spcBef>
              <a:buFont typeface="Arial" charset="0"/>
              <a:buChar char="•"/>
            </a:pPr>
            <a:r>
              <a:rPr lang="bg-BG" sz="2400" smtClean="0">
                <a:latin typeface="Arial" charset="0"/>
              </a:rPr>
              <a:t>Разпределете си отговорностите</a:t>
            </a:r>
            <a:endParaRPr lang="en-US" sz="2400" smtClean="0">
              <a:latin typeface="Arial" charset="0"/>
            </a:endParaRPr>
          </a:p>
          <a:p>
            <a:pPr marL="273050" indent="-273050" eaLnBrk="1" hangingPunct="1">
              <a:lnSpc>
                <a:spcPct val="90000"/>
              </a:lnSpc>
              <a:spcBef>
                <a:spcPts val="600"/>
              </a:spcBef>
              <a:buFont typeface="Arial" charset="0"/>
              <a:buChar char="•"/>
            </a:pPr>
            <a:r>
              <a:rPr lang="bg-BG" sz="2400" smtClean="0">
                <a:latin typeface="Arial" charset="0"/>
              </a:rPr>
              <a:t>Подкрепяйте се взаимно</a:t>
            </a:r>
            <a:endParaRPr lang="en-US" sz="2400" smtClean="0">
              <a:latin typeface="Arial" charset="0"/>
            </a:endParaRPr>
          </a:p>
        </p:txBody>
      </p:sp>
      <p:pic>
        <p:nvPicPr>
          <p:cNvPr id="58370" name="Picture 2" descr="C:\Users\spanou.f\AppData\Local\Microsoft\Windows\Temporary Internet Files\Content.Outlook\7A1F9L7N\Collabor4.bmp"/>
          <p:cNvPicPr>
            <a:picLocks noChangeAspect="1" noChangeArrowheads="1"/>
          </p:cNvPicPr>
          <p:nvPr/>
        </p:nvPicPr>
        <p:blipFill>
          <a:blip r:embed="rId3"/>
          <a:srcRect/>
          <a:stretch>
            <a:fillRect/>
          </a:stretch>
        </p:blipFill>
        <p:spPr bwMode="auto">
          <a:xfrm>
            <a:off x="6726238" y="2759075"/>
            <a:ext cx="2143125" cy="2143125"/>
          </a:xfrm>
          <a:prstGeom prst="rect">
            <a:avLst/>
          </a:prstGeom>
          <a:noFill/>
          <a:ln w="9525">
            <a:noFill/>
            <a:miter lim="800000"/>
            <a:headEnd/>
            <a:tailEnd/>
          </a:ln>
        </p:spPr>
      </p:pic>
      <p:pic>
        <p:nvPicPr>
          <p:cNvPr id="58371" name="Picture 6"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11" name="Rectangle 10"/>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defRPr/>
            </a:pPr>
            <a:r>
              <a:rPr lang="bg-BG">
                <a:solidFill>
                  <a:srgbClr val="404040"/>
                </a:solidFill>
              </a:rPr>
              <a:t>Разпределете си отговорностите</a:t>
            </a:r>
            <a:r>
              <a:rPr lang="en-US">
                <a:solidFill>
                  <a:srgbClr val="404040"/>
                </a:solidFill>
                <a:latin typeface="Lucida Sans" pitchFamily="34" charset="0"/>
              </a:rPr>
              <a:t>. </a:t>
            </a:r>
            <a:r>
              <a:rPr lang="bg-BG">
                <a:solidFill>
                  <a:srgbClr val="404040"/>
                </a:solidFill>
              </a:rPr>
              <a:t>Разрешвайте заедно проблемите и празнувайте заедно успехите си, подкрепяйте се взаимно. </a:t>
            </a:r>
            <a:endParaRPr lang="en-US">
              <a:solidFill>
                <a:srgbClr val="404040"/>
              </a:solidFill>
              <a:latin typeface="Lucida Sans" pitchFamily="34" charset="0"/>
            </a:endParaRPr>
          </a:p>
        </p:txBody>
      </p:sp>
      <p:sp>
        <p:nvSpPr>
          <p:cNvPr id="58373" name="Text Box 7"/>
          <p:cNvSpPr txBox="1">
            <a:spLocks noChangeArrowheads="1"/>
          </p:cNvSpPr>
          <p:nvPr/>
        </p:nvSpPr>
        <p:spPr bwMode="auto">
          <a:xfrm>
            <a:off x="295275" y="295275"/>
            <a:ext cx="8061325" cy="946150"/>
          </a:xfrm>
          <a:prstGeom prst="rect">
            <a:avLst/>
          </a:prstGeom>
          <a:noFill/>
          <a:ln w="9525">
            <a:noFill/>
            <a:miter lim="800000"/>
            <a:headEnd/>
            <a:tailEnd/>
          </a:ln>
        </p:spPr>
        <p:txBody>
          <a:bodyPr>
            <a:spAutoFit/>
          </a:bodyPr>
          <a:lstStyle/>
          <a:p>
            <a:pPr>
              <a:spcBef>
                <a:spcPct val="50000"/>
              </a:spcBef>
            </a:pPr>
            <a:r>
              <a:rPr lang="bg-BG" sz="2800">
                <a:solidFill>
                  <a:schemeClr val="bg1"/>
                </a:solidFill>
              </a:rPr>
              <a:t>Съвети за сътрудничество други професионалисти</a:t>
            </a:r>
            <a:endParaRPr lang="en-US" sz="280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idx="4294967295"/>
          </p:nvPr>
        </p:nvSpPr>
        <p:spPr>
          <a:xfrm>
            <a:off x="112713" y="1450975"/>
            <a:ext cx="5824537" cy="3797300"/>
          </a:xfrm>
        </p:spPr>
        <p:txBody>
          <a:bodyPr/>
          <a:lstStyle/>
          <a:p>
            <a:pPr marL="273050" indent="-273050" eaLnBrk="1" hangingPunct="1">
              <a:lnSpc>
                <a:spcPct val="90000"/>
              </a:lnSpc>
              <a:spcBef>
                <a:spcPts val="600"/>
              </a:spcBef>
              <a:buFont typeface="Arial" charset="0"/>
              <a:buChar char="•"/>
            </a:pPr>
            <a:r>
              <a:rPr lang="bg-BG" altLang="en-US" sz="2000" smtClean="0">
                <a:latin typeface="Arial" charset="0"/>
              </a:rPr>
              <a:t>Осигурете си достатъчно време за планиране</a:t>
            </a:r>
            <a:endParaRPr lang="en-US" altLang="en-US" sz="2000" smtClean="0">
              <a:latin typeface="Arial" charset="0"/>
            </a:endParaRPr>
          </a:p>
          <a:p>
            <a:pPr marL="273050" indent="-273050" eaLnBrk="1" hangingPunct="1">
              <a:lnSpc>
                <a:spcPct val="90000"/>
              </a:lnSpc>
              <a:spcBef>
                <a:spcPts val="600"/>
              </a:spcBef>
              <a:buFont typeface="Arial" charset="0"/>
              <a:buChar char="•"/>
            </a:pPr>
            <a:r>
              <a:rPr lang="bg-BG" altLang="en-US" sz="2000" smtClean="0">
                <a:latin typeface="Arial" charset="0"/>
              </a:rPr>
              <a:t>Използвайте времето за планиране ефективно</a:t>
            </a:r>
            <a:endParaRPr lang="en-US" altLang="en-US" sz="2000" smtClean="0">
              <a:latin typeface="Arial" charset="0"/>
            </a:endParaRPr>
          </a:p>
          <a:p>
            <a:pPr marL="273050" indent="-273050" eaLnBrk="1" hangingPunct="1">
              <a:lnSpc>
                <a:spcPct val="90000"/>
              </a:lnSpc>
              <a:spcBef>
                <a:spcPts val="600"/>
              </a:spcBef>
              <a:buFont typeface="Arial" charset="0"/>
              <a:buChar char="•"/>
            </a:pPr>
            <a:r>
              <a:rPr lang="bg-BG" sz="2000" smtClean="0">
                <a:latin typeface="Arial" charset="0"/>
              </a:rPr>
              <a:t>Разпределете си отговорностите</a:t>
            </a:r>
            <a:endParaRPr lang="en-US" sz="2000" smtClean="0">
              <a:latin typeface="Arial" charset="0"/>
            </a:endParaRPr>
          </a:p>
          <a:p>
            <a:pPr marL="273050" indent="-273050" eaLnBrk="1" hangingPunct="1">
              <a:lnSpc>
                <a:spcPct val="90000"/>
              </a:lnSpc>
              <a:spcBef>
                <a:spcPts val="600"/>
              </a:spcBef>
              <a:buFont typeface="Arial" charset="0"/>
              <a:buChar char="•"/>
            </a:pPr>
            <a:r>
              <a:rPr lang="bg-BG" sz="2000" smtClean="0">
                <a:latin typeface="Arial" charset="0"/>
              </a:rPr>
              <a:t>Подкрепяйте се взаимно</a:t>
            </a:r>
            <a:endParaRPr lang="en-US" sz="2000" smtClean="0">
              <a:latin typeface="Lucida Sans" pitchFamily="34" charset="0"/>
            </a:endParaRPr>
          </a:p>
          <a:p>
            <a:pPr marL="273050" indent="-273050" eaLnBrk="1" hangingPunct="1">
              <a:lnSpc>
                <a:spcPct val="80000"/>
              </a:lnSpc>
              <a:spcBef>
                <a:spcPts val="600"/>
              </a:spcBef>
              <a:buFont typeface="Arial" charset="0"/>
              <a:buChar char="•"/>
            </a:pPr>
            <a:r>
              <a:rPr lang="bg-BG" sz="2000" smtClean="0">
                <a:latin typeface="Arial" charset="0"/>
              </a:rPr>
              <a:t>Не позволявайте специалният учител да действа в ролята на асистент на общообразователния учител</a:t>
            </a:r>
            <a:endParaRPr lang="en-US" sz="2000" smtClean="0">
              <a:latin typeface="Arial" charset="0"/>
            </a:endParaRPr>
          </a:p>
        </p:txBody>
      </p:sp>
      <p:pic>
        <p:nvPicPr>
          <p:cNvPr id="60418" name="Picture 2" descr="C:\Users\spanou.f\AppData\Local\Microsoft\Windows\Temporary Internet Files\Content.Outlook\7A1F9L7N\Collabor4.bmp"/>
          <p:cNvPicPr>
            <a:picLocks noChangeAspect="1" noChangeArrowheads="1"/>
          </p:cNvPicPr>
          <p:nvPr/>
        </p:nvPicPr>
        <p:blipFill>
          <a:blip r:embed="rId3"/>
          <a:srcRect/>
          <a:stretch>
            <a:fillRect/>
          </a:stretch>
        </p:blipFill>
        <p:spPr bwMode="auto">
          <a:xfrm>
            <a:off x="6726238" y="2759075"/>
            <a:ext cx="2143125" cy="2143125"/>
          </a:xfrm>
          <a:prstGeom prst="rect">
            <a:avLst/>
          </a:prstGeom>
          <a:noFill/>
          <a:ln w="9525">
            <a:noFill/>
            <a:miter lim="800000"/>
            <a:headEnd/>
            <a:tailEnd/>
          </a:ln>
        </p:spPr>
      </p:pic>
      <p:pic>
        <p:nvPicPr>
          <p:cNvPr id="60419" name="Picture 7"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12" name="Rectangle 11"/>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pPr>
            <a:r>
              <a:rPr lang="ru-RU">
                <a:solidFill>
                  <a:srgbClr val="404040"/>
                </a:solidFill>
                <a:latin typeface="Lucida Sans" pitchFamily="34" charset="0"/>
              </a:rPr>
              <a:t>Не позволявайте специалният учител да дей</a:t>
            </a:r>
            <a:r>
              <a:rPr lang="ru-RU">
                <a:solidFill>
                  <a:srgbClr val="404040"/>
                </a:solidFill>
              </a:rPr>
              <a:t>с</a:t>
            </a:r>
            <a:r>
              <a:rPr lang="ru-RU">
                <a:solidFill>
                  <a:srgbClr val="404040"/>
                </a:solidFill>
                <a:latin typeface="Lucida Sans" pitchFamily="34" charset="0"/>
              </a:rPr>
              <a:t>тва в ролята на асистент на общообразователния учител</a:t>
            </a:r>
            <a:r>
              <a:rPr lang="ru-RU">
                <a:solidFill>
                  <a:srgbClr val="404040"/>
                </a:solidFill>
              </a:rPr>
              <a:t>. </a:t>
            </a:r>
            <a:r>
              <a:rPr lang="bg-BG">
                <a:solidFill>
                  <a:srgbClr val="404040"/>
                </a:solidFill>
              </a:rPr>
              <a:t>Нека специалният учител да работи с детето по различните стратегии за справяне.</a:t>
            </a:r>
            <a:endParaRPr lang="en-US">
              <a:solidFill>
                <a:srgbClr val="404040"/>
              </a:solidFill>
              <a:latin typeface="Lucida Sans" pitchFamily="34" charset="0"/>
            </a:endParaRPr>
          </a:p>
        </p:txBody>
      </p:sp>
      <p:sp>
        <p:nvSpPr>
          <p:cNvPr id="60421" name="Text Box 7"/>
          <p:cNvSpPr txBox="1">
            <a:spLocks noChangeArrowheads="1"/>
          </p:cNvSpPr>
          <p:nvPr/>
        </p:nvSpPr>
        <p:spPr bwMode="auto">
          <a:xfrm>
            <a:off x="295275" y="295275"/>
            <a:ext cx="8061325" cy="946150"/>
          </a:xfrm>
          <a:prstGeom prst="rect">
            <a:avLst/>
          </a:prstGeom>
          <a:noFill/>
          <a:ln w="9525">
            <a:noFill/>
            <a:miter lim="800000"/>
            <a:headEnd/>
            <a:tailEnd/>
          </a:ln>
        </p:spPr>
        <p:txBody>
          <a:bodyPr>
            <a:spAutoFit/>
          </a:bodyPr>
          <a:lstStyle/>
          <a:p>
            <a:pPr>
              <a:spcBef>
                <a:spcPct val="50000"/>
              </a:spcBef>
            </a:pPr>
            <a:r>
              <a:rPr lang="bg-BG" sz="2800">
                <a:solidFill>
                  <a:schemeClr val="bg1"/>
                </a:solidFill>
              </a:rPr>
              <a:t>Съвети за сътрудничество други професионалисти</a:t>
            </a:r>
            <a:endParaRPr lang="en-US" sz="28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Content Placeholder 2"/>
          <p:cNvSpPr>
            <a:spLocks noGrp="1"/>
          </p:cNvSpPr>
          <p:nvPr>
            <p:ph idx="4294967295"/>
          </p:nvPr>
        </p:nvSpPr>
        <p:spPr>
          <a:xfrm>
            <a:off x="112713" y="1450975"/>
            <a:ext cx="5092700" cy="3797300"/>
          </a:xfrm>
        </p:spPr>
        <p:txBody>
          <a:bodyPr/>
          <a:lstStyle/>
          <a:p>
            <a:pPr marL="273050" indent="-273050" eaLnBrk="1" hangingPunct="1">
              <a:lnSpc>
                <a:spcPct val="90000"/>
              </a:lnSpc>
              <a:spcBef>
                <a:spcPts val="600"/>
              </a:spcBef>
              <a:buFont typeface="Arial" charset="0"/>
              <a:buChar char="•"/>
            </a:pPr>
            <a:r>
              <a:rPr lang="bg-BG" altLang="en-US" sz="2000" smtClean="0">
                <a:latin typeface="Arial" charset="0"/>
              </a:rPr>
              <a:t>Осигурете си достатъчно време за планиране</a:t>
            </a:r>
            <a:endParaRPr lang="en-US" altLang="en-US" sz="2000" smtClean="0">
              <a:latin typeface="Arial" charset="0"/>
            </a:endParaRPr>
          </a:p>
          <a:p>
            <a:pPr marL="273050" indent="-273050" eaLnBrk="1" hangingPunct="1">
              <a:lnSpc>
                <a:spcPct val="90000"/>
              </a:lnSpc>
              <a:spcBef>
                <a:spcPts val="600"/>
              </a:spcBef>
              <a:buFont typeface="Arial" charset="0"/>
              <a:buChar char="•"/>
            </a:pPr>
            <a:r>
              <a:rPr lang="bg-BG" altLang="en-US" sz="2000" smtClean="0">
                <a:latin typeface="Arial" charset="0"/>
              </a:rPr>
              <a:t>Използвайте времето за планиране ефективно</a:t>
            </a:r>
            <a:endParaRPr lang="en-US" altLang="en-US" sz="2000" smtClean="0">
              <a:latin typeface="Arial" charset="0"/>
            </a:endParaRPr>
          </a:p>
          <a:p>
            <a:pPr marL="273050" indent="-273050" eaLnBrk="1" hangingPunct="1">
              <a:lnSpc>
                <a:spcPct val="90000"/>
              </a:lnSpc>
              <a:spcBef>
                <a:spcPts val="600"/>
              </a:spcBef>
              <a:buFont typeface="Arial" charset="0"/>
              <a:buChar char="•"/>
            </a:pPr>
            <a:r>
              <a:rPr lang="bg-BG" sz="2000" smtClean="0">
                <a:latin typeface="Arial" charset="0"/>
              </a:rPr>
              <a:t>Разпределете си отговорностите</a:t>
            </a:r>
            <a:endParaRPr lang="en-US" sz="2000" smtClean="0">
              <a:latin typeface="Arial" charset="0"/>
            </a:endParaRPr>
          </a:p>
          <a:p>
            <a:pPr marL="273050" indent="-273050" eaLnBrk="1" hangingPunct="1">
              <a:lnSpc>
                <a:spcPct val="90000"/>
              </a:lnSpc>
              <a:spcBef>
                <a:spcPts val="600"/>
              </a:spcBef>
              <a:buFont typeface="Arial" charset="0"/>
              <a:buChar char="•"/>
            </a:pPr>
            <a:r>
              <a:rPr lang="bg-BG" sz="2000" smtClean="0">
                <a:latin typeface="Arial" charset="0"/>
              </a:rPr>
              <a:t>Подкрепяйте се взаимно</a:t>
            </a:r>
            <a:endParaRPr lang="en-US" sz="2000" smtClean="0">
              <a:latin typeface="Lucida Sans" pitchFamily="34" charset="0"/>
            </a:endParaRPr>
          </a:p>
          <a:p>
            <a:pPr marL="273050" indent="-273050" eaLnBrk="1" hangingPunct="1">
              <a:lnSpc>
                <a:spcPct val="80000"/>
              </a:lnSpc>
              <a:spcBef>
                <a:spcPts val="600"/>
              </a:spcBef>
              <a:buFont typeface="Arial" charset="0"/>
              <a:buChar char="•"/>
            </a:pPr>
            <a:r>
              <a:rPr lang="bg-BG" sz="2000" smtClean="0">
                <a:latin typeface="Arial" charset="0"/>
              </a:rPr>
              <a:t>Не позволявайте специалният учител да действа в ролята на асистент на общообразователния учител</a:t>
            </a:r>
            <a:endParaRPr lang="en-US" sz="2000" smtClean="0">
              <a:latin typeface="Arial" charset="0"/>
            </a:endParaRPr>
          </a:p>
        </p:txBody>
      </p:sp>
      <p:pic>
        <p:nvPicPr>
          <p:cNvPr id="62466" name="Picture 2" descr="C:\Users\spanou.f\AppData\Local\Microsoft\Windows\Temporary Internet Files\Content.Outlook\7A1F9L7N\Collabor4.bmp"/>
          <p:cNvPicPr>
            <a:picLocks noChangeAspect="1" noChangeArrowheads="1"/>
          </p:cNvPicPr>
          <p:nvPr/>
        </p:nvPicPr>
        <p:blipFill>
          <a:blip r:embed="rId3"/>
          <a:srcRect/>
          <a:stretch>
            <a:fillRect/>
          </a:stretch>
        </p:blipFill>
        <p:spPr bwMode="auto">
          <a:xfrm>
            <a:off x="6726238" y="2759075"/>
            <a:ext cx="2143125" cy="2143125"/>
          </a:xfrm>
          <a:prstGeom prst="rect">
            <a:avLst/>
          </a:prstGeom>
          <a:noFill/>
          <a:ln w="9525">
            <a:noFill/>
            <a:miter lim="800000"/>
            <a:headEnd/>
            <a:tailEnd/>
          </a:ln>
        </p:spPr>
      </p:pic>
      <p:pic>
        <p:nvPicPr>
          <p:cNvPr id="62467" name="Picture 8"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11" name="Rectangle 10"/>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defRPr/>
            </a:pPr>
            <a:r>
              <a:rPr lang="bg-BG">
                <a:solidFill>
                  <a:srgbClr val="404040"/>
                </a:solidFill>
              </a:rPr>
              <a:t>Специалният учител да дава обратна връзка на общообразователния учител за работещите стратегии и за напредъка и трудностите на детето/ децата</a:t>
            </a:r>
            <a:r>
              <a:rPr lang="en-US">
                <a:solidFill>
                  <a:srgbClr val="404040"/>
                </a:solidFill>
              </a:rPr>
              <a:t>.</a:t>
            </a:r>
            <a:r>
              <a:rPr lang="en-US"/>
              <a:t> </a:t>
            </a:r>
          </a:p>
        </p:txBody>
      </p:sp>
      <p:sp>
        <p:nvSpPr>
          <p:cNvPr id="62469" name="Text Box 7"/>
          <p:cNvSpPr txBox="1">
            <a:spLocks noChangeArrowheads="1"/>
          </p:cNvSpPr>
          <p:nvPr/>
        </p:nvSpPr>
        <p:spPr bwMode="auto">
          <a:xfrm>
            <a:off x="295275" y="295275"/>
            <a:ext cx="8061325" cy="946150"/>
          </a:xfrm>
          <a:prstGeom prst="rect">
            <a:avLst/>
          </a:prstGeom>
          <a:noFill/>
          <a:ln w="9525">
            <a:noFill/>
            <a:miter lim="800000"/>
            <a:headEnd/>
            <a:tailEnd/>
          </a:ln>
        </p:spPr>
        <p:txBody>
          <a:bodyPr>
            <a:spAutoFit/>
          </a:bodyPr>
          <a:lstStyle/>
          <a:p>
            <a:pPr>
              <a:spcBef>
                <a:spcPct val="50000"/>
              </a:spcBef>
            </a:pPr>
            <a:r>
              <a:rPr lang="bg-BG" sz="2800">
                <a:solidFill>
                  <a:schemeClr val="bg1"/>
                </a:solidFill>
              </a:rPr>
              <a:t>Съвети за сътрудничество други професионалисти</a:t>
            </a:r>
            <a:endParaRPr lang="en-US" sz="280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5" descr="13032012309.JPG"/>
          <p:cNvPicPr>
            <a:picLocks noChangeAspect="1"/>
          </p:cNvPicPr>
          <p:nvPr/>
        </p:nvPicPr>
        <p:blipFill>
          <a:blip r:embed="rId3"/>
          <a:srcRect/>
          <a:stretch>
            <a:fillRect/>
          </a:stretch>
        </p:blipFill>
        <p:spPr bwMode="auto">
          <a:xfrm>
            <a:off x="1474788" y="1493838"/>
            <a:ext cx="6269037" cy="3525837"/>
          </a:xfrm>
          <a:prstGeom prst="rect">
            <a:avLst/>
          </a:prstGeom>
          <a:noFill/>
          <a:ln w="9525">
            <a:noFill/>
            <a:miter lim="800000"/>
            <a:headEnd/>
            <a:tailEnd/>
          </a:ln>
        </p:spPr>
      </p:pic>
      <p:pic>
        <p:nvPicPr>
          <p:cNvPr id="64514" name="Picture 6"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9" name="Rectangle 8"/>
          <p:cNvSpPr>
            <a:spLocks noChangeAspect="1"/>
          </p:cNvSpPr>
          <p:nvPr/>
        </p:nvSpPr>
        <p:spPr>
          <a:xfrm>
            <a:off x="0" y="5229225"/>
            <a:ext cx="9215438" cy="1657350"/>
          </a:xfrm>
          <a:prstGeom prst="rect">
            <a:avLst/>
          </a:prstGeom>
          <a:solidFill>
            <a:schemeClr val="bg1">
              <a:lumMod val="95000"/>
            </a:schemeClr>
          </a:solidFill>
        </p:spPr>
        <p:txBody>
          <a:bodyPr/>
          <a:lstStyle/>
          <a:p>
            <a:pPr marL="117475">
              <a:buClr>
                <a:srgbClr val="F0AD00"/>
              </a:buClr>
              <a:buSzPct val="80000"/>
            </a:pPr>
            <a:r>
              <a:rPr lang="bg-BG">
                <a:solidFill>
                  <a:srgbClr val="404040"/>
                </a:solidFill>
              </a:rPr>
              <a:t>На теория необходимостта от работа в екип е лесна за разбиране, макар че на практика винаги ще има бариери. Търсете всяка възможност за развиване и подкрепа на работата в екип.</a:t>
            </a:r>
            <a:r>
              <a:rPr lang="bg-BG" sz="1600">
                <a:solidFill>
                  <a:srgbClr val="404040"/>
                </a:solidFill>
              </a:rPr>
              <a:t> </a:t>
            </a:r>
            <a:r>
              <a:rPr lang="en-US" sz="1600">
                <a:solidFill>
                  <a:srgbClr val="404040"/>
                </a:solidFill>
                <a:latin typeface="Lucida Sans" pitchFamily="34" charset="0"/>
              </a:rPr>
              <a:t> </a:t>
            </a:r>
          </a:p>
        </p:txBody>
      </p:sp>
      <p:sp>
        <p:nvSpPr>
          <p:cNvPr id="64516" name="Text Box 6"/>
          <p:cNvSpPr txBox="1">
            <a:spLocks noChangeArrowheads="1"/>
          </p:cNvSpPr>
          <p:nvPr/>
        </p:nvSpPr>
        <p:spPr bwMode="auto">
          <a:xfrm>
            <a:off x="168275" y="352425"/>
            <a:ext cx="6978650" cy="641350"/>
          </a:xfrm>
          <a:prstGeom prst="rect">
            <a:avLst/>
          </a:prstGeom>
          <a:noFill/>
          <a:ln w="9525">
            <a:noFill/>
            <a:miter lim="800000"/>
            <a:headEnd/>
            <a:tailEnd/>
          </a:ln>
        </p:spPr>
        <p:txBody>
          <a:bodyPr>
            <a:spAutoFit/>
          </a:bodyPr>
          <a:lstStyle/>
          <a:p>
            <a:pPr>
              <a:spcBef>
                <a:spcPct val="50000"/>
              </a:spcBef>
            </a:pPr>
            <a:r>
              <a:rPr lang="bg-BG" sz="3600">
                <a:solidFill>
                  <a:schemeClr val="bg1"/>
                </a:solidFill>
              </a:rPr>
              <a:t>Обобщение</a:t>
            </a:r>
            <a:endParaRPr lang="en-US" sz="360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ubtitle 1"/>
          <p:cNvSpPr>
            <a:spLocks noGrp="1"/>
          </p:cNvSpPr>
          <p:nvPr>
            <p:ph type="subTitle" idx="1"/>
          </p:nvPr>
        </p:nvSpPr>
        <p:spPr>
          <a:xfrm>
            <a:off x="552450" y="4799013"/>
            <a:ext cx="8077200" cy="857250"/>
          </a:xfrm>
          <a:solidFill>
            <a:schemeClr val="tx2">
              <a:alpha val="90195"/>
            </a:schemeClr>
          </a:solidFill>
        </p:spPr>
        <p:txBody>
          <a:bodyPr/>
          <a:lstStyle/>
          <a:p>
            <a:pPr eaLnBrk="1" hangingPunct="1"/>
            <a:r>
              <a:rPr lang="bg-BG" sz="3200" smtClean="0">
                <a:solidFill>
                  <a:schemeClr val="tx1"/>
                </a:solidFill>
                <a:latin typeface="Arial" charset="0"/>
              </a:rPr>
              <a:t>Край на Модул 2</a:t>
            </a:r>
            <a:endParaRPr lang="en-US" sz="3200" smtClean="0">
              <a:solidFill>
                <a:schemeClr val="tx1"/>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spanou.f\AppData\Local\Microsoft\Windows\Temporary Internet Files\Content.Outlook\7A1F9L7N\Collab3.bmp"/>
          <p:cNvPicPr>
            <a:picLocks noChangeAspect="1" noChangeArrowheads="1"/>
          </p:cNvPicPr>
          <p:nvPr/>
        </p:nvPicPr>
        <p:blipFill>
          <a:blip r:embed="rId3"/>
          <a:srcRect/>
          <a:stretch>
            <a:fillRect/>
          </a:stretch>
        </p:blipFill>
        <p:spPr bwMode="auto">
          <a:xfrm>
            <a:off x="3656013" y="2438400"/>
            <a:ext cx="1793875" cy="1781175"/>
          </a:xfrm>
          <a:prstGeom prst="rect">
            <a:avLst/>
          </a:prstGeom>
          <a:noFill/>
          <a:ln w="9525">
            <a:noFill/>
            <a:miter lim="800000"/>
            <a:headEnd/>
            <a:tailEnd/>
          </a:ln>
        </p:spPr>
      </p:pic>
      <p:pic>
        <p:nvPicPr>
          <p:cNvPr id="21506" name="Picture 6"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21507"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a:solidFill>
                  <a:srgbClr val="404040"/>
                </a:solidFill>
              </a:rPr>
              <a:t>Когато се отнася до приобщаването на деца със СОП, работата в екип се отнася до съвместната оценка, разработването на индивидуален образователен план, планирането и извършването на интервенции, мониторинг на напредъка. Екипът работи съвместно за разрешаването на възникнали проблеми и конфликти, като цели да посрещне нуждите на детето по най-добрия възможен начин. </a:t>
            </a:r>
            <a:endParaRPr lang="en-US">
              <a:solidFill>
                <a:srgbClr val="404040"/>
              </a:solidFill>
              <a:latin typeface="Lucida Sans" pitchFamily="34" charset="0"/>
            </a:endParaRPr>
          </a:p>
        </p:txBody>
      </p:sp>
      <p:sp>
        <p:nvSpPr>
          <p:cNvPr id="21508" name="Text Box 6"/>
          <p:cNvSpPr txBox="1">
            <a:spLocks noChangeArrowheads="1"/>
          </p:cNvSpPr>
          <p:nvPr/>
        </p:nvSpPr>
        <p:spPr bwMode="auto">
          <a:xfrm>
            <a:off x="0" y="239713"/>
            <a:ext cx="7034213" cy="641350"/>
          </a:xfrm>
          <a:prstGeom prst="rect">
            <a:avLst/>
          </a:prstGeom>
          <a:noFill/>
          <a:ln w="9525">
            <a:noFill/>
            <a:miter lim="800000"/>
            <a:headEnd/>
            <a:tailEnd/>
          </a:ln>
        </p:spPr>
        <p:txBody>
          <a:bodyPr>
            <a:spAutoFit/>
          </a:bodyPr>
          <a:lstStyle/>
          <a:p>
            <a:pPr>
              <a:spcBef>
                <a:spcPct val="50000"/>
              </a:spcBef>
            </a:pPr>
            <a:r>
              <a:rPr lang="bg-BG" sz="3600">
                <a:solidFill>
                  <a:schemeClr val="bg1"/>
                </a:solidFill>
              </a:rPr>
              <a:t>Определение за работа в екип</a:t>
            </a:r>
            <a:endParaRPr lang="en-US" sz="360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disability_awareness_introduction.jpg"/>
          <p:cNvPicPr>
            <a:picLocks noChangeAspect="1"/>
          </p:cNvPicPr>
          <p:nvPr/>
        </p:nvPicPr>
        <p:blipFill>
          <a:blip r:embed="rId3"/>
          <a:srcRect/>
          <a:stretch>
            <a:fillRect/>
          </a:stretch>
        </p:blipFill>
        <p:spPr bwMode="auto">
          <a:xfrm>
            <a:off x="2109788" y="1465263"/>
            <a:ext cx="4699000" cy="3525837"/>
          </a:xfrm>
          <a:prstGeom prst="rect">
            <a:avLst/>
          </a:prstGeom>
          <a:noFill/>
          <a:ln w="9525">
            <a:noFill/>
            <a:miter lim="800000"/>
            <a:headEnd/>
            <a:tailEnd/>
          </a:ln>
        </p:spPr>
      </p:pic>
      <p:pic>
        <p:nvPicPr>
          <p:cNvPr id="23554" name="Picture 5"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23555"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a:solidFill>
                  <a:srgbClr val="404040"/>
                </a:solidFill>
              </a:rPr>
              <a:t>С увеличаването на броя на децата със специални нужди в общообразователната система  и с приемането на приобщаващото образование като ценност, все повече общообразователни учители, специални учители и терапевтите са поставени пред задачата да осигурят качествено образование и подкрепа за тези деца, без да са напълно наясно как да го постигнат. </a:t>
            </a:r>
            <a:endParaRPr lang="en-US">
              <a:solidFill>
                <a:srgbClr val="404040"/>
              </a:solidFill>
              <a:latin typeface="Lucida Sans" pitchFamily="34" charset="0"/>
            </a:endParaRPr>
          </a:p>
        </p:txBody>
      </p:sp>
      <p:sp>
        <p:nvSpPr>
          <p:cNvPr id="23556" name="Rectangle 5"/>
          <p:cNvSpPr>
            <a:spLocks noChangeArrowheads="1"/>
          </p:cNvSpPr>
          <p:nvPr/>
        </p:nvSpPr>
        <p:spPr bwMode="auto">
          <a:xfrm>
            <a:off x="2532063" y="3246438"/>
            <a:ext cx="4079875" cy="366712"/>
          </a:xfrm>
          <a:prstGeom prst="rect">
            <a:avLst/>
          </a:prstGeom>
          <a:noFill/>
          <a:ln w="9525">
            <a:noFill/>
            <a:miter lim="800000"/>
            <a:headEnd/>
            <a:tailEnd/>
          </a:ln>
        </p:spPr>
        <p:txBody>
          <a:bodyPr wrap="none" anchor="ctr">
            <a:spAutoFit/>
          </a:bodyPr>
          <a:lstStyle/>
          <a:p>
            <a:r>
              <a:rPr lang="bg-BG"/>
              <a:t>Защо е необходима работата в екип</a:t>
            </a:r>
          </a:p>
        </p:txBody>
      </p:sp>
      <p:sp>
        <p:nvSpPr>
          <p:cNvPr id="23557" name="Text Box 7"/>
          <p:cNvSpPr txBox="1">
            <a:spLocks noChangeArrowheads="1"/>
          </p:cNvSpPr>
          <p:nvPr/>
        </p:nvSpPr>
        <p:spPr bwMode="auto">
          <a:xfrm>
            <a:off x="0" y="254000"/>
            <a:ext cx="8047038" cy="579438"/>
          </a:xfrm>
          <a:prstGeom prst="rect">
            <a:avLst/>
          </a:prstGeom>
          <a:noFill/>
          <a:ln w="9525">
            <a:noFill/>
            <a:miter lim="800000"/>
            <a:headEnd/>
            <a:tailEnd/>
          </a:ln>
        </p:spPr>
        <p:txBody>
          <a:bodyPr>
            <a:spAutoFit/>
          </a:bodyPr>
          <a:lstStyle/>
          <a:p>
            <a:pPr>
              <a:spcBef>
                <a:spcPct val="50000"/>
              </a:spcBef>
            </a:pPr>
            <a:r>
              <a:rPr lang="bg-BG" sz="3200">
                <a:solidFill>
                  <a:schemeClr val="bg1"/>
                </a:solidFill>
              </a:rPr>
              <a:t>Защо е необходима работата в екип</a:t>
            </a:r>
            <a:endParaRPr lang="en-US" sz="320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13032012309.JPG"/>
          <p:cNvPicPr>
            <a:picLocks noChangeAspect="1"/>
          </p:cNvPicPr>
          <p:nvPr/>
        </p:nvPicPr>
        <p:blipFill>
          <a:blip r:embed="rId3"/>
          <a:srcRect/>
          <a:stretch>
            <a:fillRect/>
          </a:stretch>
        </p:blipFill>
        <p:spPr bwMode="auto">
          <a:xfrm>
            <a:off x="1474788" y="1493838"/>
            <a:ext cx="6269037" cy="3525837"/>
          </a:xfrm>
          <a:prstGeom prst="rect">
            <a:avLst/>
          </a:prstGeom>
          <a:noFill/>
          <a:ln w="9525">
            <a:noFill/>
            <a:miter lim="800000"/>
            <a:headEnd/>
            <a:tailEnd/>
          </a:ln>
        </p:spPr>
      </p:pic>
      <p:pic>
        <p:nvPicPr>
          <p:cNvPr id="25602" name="Picture 5"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25603"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Родителите и професионалистите трябва да работят заедно и да обединят знанията, ресурсите и усилията си, за да са от максимална подкрепа за децата със специални потребности</a:t>
            </a:r>
            <a:r>
              <a:rPr lang="en-US" sz="1600">
                <a:solidFill>
                  <a:srgbClr val="404040"/>
                </a:solidFill>
                <a:latin typeface="Lucida Sans" pitchFamily="34" charset="0"/>
              </a:rPr>
              <a:t>.</a:t>
            </a:r>
          </a:p>
        </p:txBody>
      </p:sp>
      <p:sp>
        <p:nvSpPr>
          <p:cNvPr id="25604" name="Text Box 6"/>
          <p:cNvSpPr txBox="1">
            <a:spLocks noChangeArrowheads="1"/>
          </p:cNvSpPr>
          <p:nvPr/>
        </p:nvSpPr>
        <p:spPr bwMode="auto">
          <a:xfrm>
            <a:off x="0" y="254000"/>
            <a:ext cx="8932863" cy="641350"/>
          </a:xfrm>
          <a:prstGeom prst="rect">
            <a:avLst/>
          </a:prstGeom>
          <a:noFill/>
          <a:ln w="9525">
            <a:noFill/>
            <a:miter lim="800000"/>
            <a:headEnd/>
            <a:tailEnd/>
          </a:ln>
        </p:spPr>
        <p:txBody>
          <a:bodyPr>
            <a:spAutoFit/>
          </a:bodyPr>
          <a:lstStyle/>
          <a:p>
            <a:pPr>
              <a:spcBef>
                <a:spcPct val="50000"/>
              </a:spcBef>
            </a:pPr>
            <a:r>
              <a:rPr lang="bg-BG" sz="3600">
                <a:solidFill>
                  <a:schemeClr val="bg1"/>
                </a:solidFill>
              </a:rPr>
              <a:t>Защо е необходима работата в екип</a:t>
            </a:r>
            <a:endParaRPr lang="en-US" sz="360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disability_awareness_prevalence_wide.jpg"/>
          <p:cNvPicPr>
            <a:picLocks noChangeAspect="1"/>
          </p:cNvPicPr>
          <p:nvPr/>
        </p:nvPicPr>
        <p:blipFill>
          <a:blip r:embed="rId3"/>
          <a:srcRect/>
          <a:stretch>
            <a:fillRect/>
          </a:stretch>
        </p:blipFill>
        <p:spPr bwMode="auto">
          <a:xfrm>
            <a:off x="1363663" y="1462088"/>
            <a:ext cx="6454775" cy="3567112"/>
          </a:xfrm>
          <a:prstGeom prst="rect">
            <a:avLst/>
          </a:prstGeom>
          <a:noFill/>
          <a:ln w="9525">
            <a:noFill/>
            <a:miter lim="800000"/>
            <a:headEnd/>
            <a:tailEnd/>
          </a:ln>
        </p:spPr>
      </p:pic>
      <p:pic>
        <p:nvPicPr>
          <p:cNvPr id="27650" name="Picture 5"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27651"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a:solidFill>
                  <a:srgbClr val="404040"/>
                </a:solidFill>
              </a:rPr>
              <a:t>Не може да се очаква от общообразователните учители да посрещнат голямото разнообразие от различни нужди на децата със СОП. От друга страна, специалните учители не могат да осигурят необходимата подкрепа чрез работа в класната стая с ограничения брой часове, с които разполагат. </a:t>
            </a:r>
            <a:endParaRPr lang="en-US">
              <a:solidFill>
                <a:srgbClr val="404040"/>
              </a:solidFill>
              <a:latin typeface="Lucida Sans" pitchFamily="34" charset="0"/>
            </a:endParaRPr>
          </a:p>
        </p:txBody>
      </p:sp>
      <p:sp>
        <p:nvSpPr>
          <p:cNvPr id="27652" name="Text Box 6"/>
          <p:cNvSpPr txBox="1">
            <a:spLocks noChangeArrowheads="1"/>
          </p:cNvSpPr>
          <p:nvPr/>
        </p:nvSpPr>
        <p:spPr bwMode="auto">
          <a:xfrm>
            <a:off x="309563" y="379413"/>
            <a:ext cx="5949950" cy="641350"/>
          </a:xfrm>
          <a:prstGeom prst="rect">
            <a:avLst/>
          </a:prstGeom>
          <a:noFill/>
          <a:ln w="9525">
            <a:noFill/>
            <a:miter lim="800000"/>
            <a:headEnd/>
            <a:tailEnd/>
          </a:ln>
        </p:spPr>
        <p:txBody>
          <a:bodyPr>
            <a:spAutoFit/>
          </a:bodyPr>
          <a:lstStyle/>
          <a:p>
            <a:pPr>
              <a:spcBef>
                <a:spcPct val="50000"/>
              </a:spcBef>
            </a:pPr>
            <a:r>
              <a:rPr lang="ru-RU" sz="3600">
                <a:solidFill>
                  <a:schemeClr val="bg1"/>
                </a:solidFill>
              </a:rPr>
              <a:t>Истината е...</a:t>
            </a:r>
            <a:endParaRPr lang="en-US" sz="36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diversity_888077_92439238.jpg"/>
          <p:cNvPicPr>
            <a:picLocks noChangeAspect="1"/>
          </p:cNvPicPr>
          <p:nvPr/>
        </p:nvPicPr>
        <p:blipFill>
          <a:blip r:embed="rId3"/>
          <a:srcRect/>
          <a:stretch>
            <a:fillRect/>
          </a:stretch>
        </p:blipFill>
        <p:spPr bwMode="auto">
          <a:xfrm>
            <a:off x="1819275" y="1587500"/>
            <a:ext cx="5503863" cy="3416300"/>
          </a:xfrm>
          <a:prstGeom prst="rect">
            <a:avLst/>
          </a:prstGeom>
          <a:noFill/>
          <a:ln w="9525">
            <a:noFill/>
            <a:miter lim="800000"/>
            <a:headEnd/>
            <a:tailEnd/>
          </a:ln>
        </p:spPr>
      </p:pic>
      <p:pic>
        <p:nvPicPr>
          <p:cNvPr id="29698" name="Picture 5"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29699"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a:solidFill>
                  <a:srgbClr val="404040"/>
                </a:solidFill>
              </a:rPr>
              <a:t>Нито логопедите могат да осигурят нужната подкрепа чрез извънкласни сесии 2-3 пъти седмично</a:t>
            </a:r>
            <a:r>
              <a:rPr lang="en-US">
                <a:solidFill>
                  <a:srgbClr val="404040"/>
                </a:solidFill>
                <a:latin typeface="Lucida Sans" pitchFamily="34" charset="0"/>
              </a:rPr>
              <a:t>. </a:t>
            </a:r>
            <a:r>
              <a:rPr lang="bg-BG">
                <a:solidFill>
                  <a:srgbClr val="404040"/>
                </a:solidFill>
              </a:rPr>
              <a:t>От родителите не може да се очаква да действат в синхрон с това, което се прави в училището, ако не бъдат възприети като пълноправни членове на екипа от самото начало.</a:t>
            </a:r>
            <a:r>
              <a:rPr lang="bg-BG" sz="1600">
                <a:solidFill>
                  <a:srgbClr val="404040"/>
                </a:solidFill>
              </a:rPr>
              <a:t> </a:t>
            </a:r>
            <a:endParaRPr lang="en-US" sz="1600">
              <a:solidFill>
                <a:srgbClr val="404040"/>
              </a:solidFill>
              <a:latin typeface="Lucida Sans" pitchFamily="34" charset="0"/>
            </a:endParaRPr>
          </a:p>
        </p:txBody>
      </p:sp>
      <p:sp>
        <p:nvSpPr>
          <p:cNvPr id="29700" name="Text Box 6"/>
          <p:cNvSpPr txBox="1">
            <a:spLocks noChangeArrowheads="1"/>
          </p:cNvSpPr>
          <p:nvPr/>
        </p:nvSpPr>
        <p:spPr bwMode="auto">
          <a:xfrm>
            <a:off x="0" y="365125"/>
            <a:ext cx="5838825" cy="641350"/>
          </a:xfrm>
          <a:prstGeom prst="rect">
            <a:avLst/>
          </a:prstGeom>
          <a:noFill/>
          <a:ln w="9525">
            <a:noFill/>
            <a:miter lim="800000"/>
            <a:headEnd/>
            <a:tailEnd/>
          </a:ln>
        </p:spPr>
        <p:txBody>
          <a:bodyPr>
            <a:spAutoFit/>
          </a:bodyPr>
          <a:lstStyle/>
          <a:p>
            <a:pPr>
              <a:spcBef>
                <a:spcPct val="50000"/>
              </a:spcBef>
            </a:pPr>
            <a:r>
              <a:rPr lang="ru-RU" sz="3600">
                <a:solidFill>
                  <a:schemeClr val="bg1"/>
                </a:solidFill>
              </a:rPr>
              <a:t>Истината е...</a:t>
            </a:r>
            <a:endParaRPr lang="en-US" sz="360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limbtree_1092773_72693161.jpg"/>
          <p:cNvPicPr>
            <a:picLocks noChangeAspect="1"/>
          </p:cNvPicPr>
          <p:nvPr/>
        </p:nvPicPr>
        <p:blipFill>
          <a:blip r:embed="rId3"/>
          <a:srcRect t="1440" b="23637"/>
          <a:stretch>
            <a:fillRect/>
          </a:stretch>
        </p:blipFill>
        <p:spPr bwMode="auto">
          <a:xfrm>
            <a:off x="2811463" y="1493838"/>
            <a:ext cx="3578225" cy="3492500"/>
          </a:xfrm>
          <a:prstGeom prst="rect">
            <a:avLst/>
          </a:prstGeom>
          <a:noFill/>
          <a:ln w="9525">
            <a:noFill/>
            <a:miter lim="800000"/>
            <a:headEnd/>
            <a:tailEnd/>
          </a:ln>
        </p:spPr>
      </p:pic>
      <p:pic>
        <p:nvPicPr>
          <p:cNvPr id="31746" name="Picture 5"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sp>
        <p:nvSpPr>
          <p:cNvPr id="31747" name="Rectangle 7"/>
          <p:cNvSpPr>
            <a:spLocks noChangeAspect="1"/>
          </p:cNvSpPr>
          <p:nvPr/>
        </p:nvSpPr>
        <p:spPr bwMode="auto">
          <a:xfrm>
            <a:off x="0" y="4986338"/>
            <a:ext cx="9215438" cy="1900237"/>
          </a:xfrm>
          <a:prstGeom prst="rect">
            <a:avLst/>
          </a:prstGeom>
          <a:solidFill>
            <a:srgbClr val="F2F2F2"/>
          </a:solidFill>
          <a:ln w="9525">
            <a:noFill/>
            <a:miter lim="800000"/>
            <a:headEnd/>
            <a:tailEnd/>
          </a:ln>
        </p:spPr>
        <p:txBody>
          <a:bodyPr/>
          <a:lstStyle/>
          <a:p>
            <a:pPr marL="117475">
              <a:buClr>
                <a:srgbClr val="F0AD00"/>
              </a:buClr>
              <a:buSzPct val="80000"/>
            </a:pPr>
            <a:r>
              <a:rPr lang="bg-BG">
                <a:solidFill>
                  <a:srgbClr val="404040"/>
                </a:solidFill>
              </a:rPr>
              <a:t>Вместо това е необходимо да бъде формиран екип за посрещане на нуждите на децата със СОП в тяхната цялост и взаимосвързаност. В центъра на този екип трябва да бъде семейството и, когато е възможно, самото дете. Останалите членове на екипа са общообразователнитеучители, специалните учители и терапевтите, както и психолозите, ерготерапевтите, представители на училищната администрация. </a:t>
            </a:r>
            <a:endParaRPr lang="en-US">
              <a:solidFill>
                <a:srgbClr val="404040"/>
              </a:solidFill>
              <a:latin typeface="Lucida Sans" pitchFamily="34" charset="0"/>
            </a:endParaRPr>
          </a:p>
        </p:txBody>
      </p:sp>
      <p:sp>
        <p:nvSpPr>
          <p:cNvPr id="31748" name="Text Box 6"/>
          <p:cNvSpPr txBox="1">
            <a:spLocks noChangeArrowheads="1"/>
          </p:cNvSpPr>
          <p:nvPr/>
        </p:nvSpPr>
        <p:spPr bwMode="auto">
          <a:xfrm>
            <a:off x="239713" y="266700"/>
            <a:ext cx="5302250" cy="641350"/>
          </a:xfrm>
          <a:prstGeom prst="rect">
            <a:avLst/>
          </a:prstGeom>
          <a:noFill/>
          <a:ln w="9525">
            <a:noFill/>
            <a:miter lim="800000"/>
            <a:headEnd/>
            <a:tailEnd/>
          </a:ln>
        </p:spPr>
        <p:txBody>
          <a:bodyPr>
            <a:spAutoFit/>
          </a:bodyPr>
          <a:lstStyle/>
          <a:p>
            <a:pPr>
              <a:spcBef>
                <a:spcPct val="50000"/>
              </a:spcBef>
            </a:pPr>
            <a:r>
              <a:rPr lang="bg-BG" sz="3600">
                <a:solidFill>
                  <a:schemeClr val="bg1"/>
                </a:solidFill>
              </a:rPr>
              <a:t>Вместо това</a:t>
            </a:r>
            <a:r>
              <a:rPr lang="en-US" sz="3600">
                <a:solidFill>
                  <a:schemeClr val="bg1"/>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6" descr="hands_624339_57605672.jpg"/>
          <p:cNvPicPr>
            <a:picLocks noChangeAspect="1"/>
          </p:cNvPicPr>
          <p:nvPr/>
        </p:nvPicPr>
        <p:blipFill>
          <a:blip r:embed="rId3"/>
          <a:srcRect t="3403" b="322"/>
          <a:stretch>
            <a:fillRect/>
          </a:stretch>
        </p:blipFill>
        <p:spPr bwMode="auto">
          <a:xfrm>
            <a:off x="0" y="1289050"/>
            <a:ext cx="9232900" cy="4049713"/>
          </a:xfrm>
          <a:prstGeom prst="rect">
            <a:avLst/>
          </a:prstGeom>
          <a:noFill/>
          <a:ln w="9525">
            <a:noFill/>
            <a:miter lim="800000"/>
            <a:headEnd/>
            <a:tailEnd/>
          </a:ln>
        </p:spPr>
      </p:pic>
      <p:pic>
        <p:nvPicPr>
          <p:cNvPr id="33794" name="Picture 3" descr="palkki.jpg"/>
          <p:cNvPicPr>
            <a:picLocks noChangeAspect="1"/>
          </p:cNvPicPr>
          <p:nvPr/>
        </p:nvPicPr>
        <p:blipFill>
          <a:blip r:embed="rId4"/>
          <a:srcRect/>
          <a:stretch>
            <a:fillRect/>
          </a:stretch>
        </p:blipFill>
        <p:spPr bwMode="auto">
          <a:xfrm>
            <a:off x="-36513" y="-20638"/>
            <a:ext cx="9271001" cy="1309688"/>
          </a:xfrm>
          <a:prstGeom prst="rect">
            <a:avLst/>
          </a:prstGeom>
          <a:noFill/>
          <a:ln w="9525">
            <a:noFill/>
            <a:miter lim="800000"/>
            <a:headEnd/>
            <a:tailEnd/>
          </a:ln>
        </p:spPr>
      </p:pic>
      <p:pic>
        <p:nvPicPr>
          <p:cNvPr id="33795" name="Picture 5" descr="logo.png"/>
          <p:cNvPicPr>
            <a:picLocks noChangeAspect="1"/>
          </p:cNvPicPr>
          <p:nvPr/>
        </p:nvPicPr>
        <p:blipFill>
          <a:blip r:embed="rId5"/>
          <a:srcRect/>
          <a:stretch>
            <a:fillRect/>
          </a:stretch>
        </p:blipFill>
        <p:spPr bwMode="auto">
          <a:xfrm>
            <a:off x="152400" y="6094413"/>
            <a:ext cx="1828800" cy="560387"/>
          </a:xfrm>
          <a:prstGeom prst="rect">
            <a:avLst/>
          </a:prstGeom>
          <a:noFill/>
          <a:ln w="9525">
            <a:noFill/>
            <a:miter lim="800000"/>
            <a:headEnd/>
            <a:tailEnd/>
          </a:ln>
        </p:spPr>
      </p:pic>
      <p:pic>
        <p:nvPicPr>
          <p:cNvPr id="33796" name="Picture 7" descr="new_LLP_Logo.JPG"/>
          <p:cNvPicPr>
            <a:picLocks noChangeAspect="1"/>
          </p:cNvPicPr>
          <p:nvPr/>
        </p:nvPicPr>
        <p:blipFill>
          <a:blip r:embed="rId6"/>
          <a:srcRect b="14049"/>
          <a:stretch>
            <a:fillRect/>
          </a:stretch>
        </p:blipFill>
        <p:spPr bwMode="auto">
          <a:xfrm>
            <a:off x="6985000" y="6000750"/>
            <a:ext cx="2159000" cy="777875"/>
          </a:xfrm>
          <a:prstGeom prst="rect">
            <a:avLst/>
          </a:prstGeom>
          <a:noFill/>
          <a:ln w="9525">
            <a:noFill/>
            <a:miter lim="800000"/>
            <a:headEnd/>
            <a:tailEnd/>
          </a:ln>
        </p:spPr>
      </p:pic>
      <p:sp>
        <p:nvSpPr>
          <p:cNvPr id="33797" name="Text Box 7"/>
          <p:cNvSpPr txBox="1">
            <a:spLocks noChangeArrowheads="1"/>
          </p:cNvSpPr>
          <p:nvPr/>
        </p:nvSpPr>
        <p:spPr bwMode="auto">
          <a:xfrm>
            <a:off x="463550" y="393700"/>
            <a:ext cx="7189788" cy="641350"/>
          </a:xfrm>
          <a:prstGeom prst="rect">
            <a:avLst/>
          </a:prstGeom>
          <a:noFill/>
          <a:ln w="9525">
            <a:noFill/>
            <a:miter lim="800000"/>
            <a:headEnd/>
            <a:tailEnd/>
          </a:ln>
        </p:spPr>
        <p:txBody>
          <a:bodyPr>
            <a:spAutoFit/>
          </a:bodyPr>
          <a:lstStyle/>
          <a:p>
            <a:pPr>
              <a:spcBef>
                <a:spcPct val="50000"/>
              </a:spcBef>
            </a:pPr>
            <a:r>
              <a:rPr lang="bg-BG" sz="3600">
                <a:solidFill>
                  <a:schemeClr val="bg1"/>
                </a:solidFill>
              </a:rPr>
              <a:t>Съвместна работа с родителите</a:t>
            </a:r>
            <a:endParaRPr lang="en-US" sz="360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collaborative_workin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2512</TotalTime>
  <Words>1151</Words>
  <Application>Microsoft Macintosh PowerPoint</Application>
  <PresentationFormat>On-screen Show (4:3)</PresentationFormat>
  <Paragraphs>106</Paragraphs>
  <Slides>25</Slides>
  <Notes>25</Notes>
  <HiddenSlides>0</HiddenSlides>
  <MMClips>0</MMClips>
  <ScaleCrop>false</ScaleCrop>
  <HeadingPairs>
    <vt:vector size="6" baseType="variant">
      <vt:variant>
        <vt:lpstr>Fonts Used</vt:lpstr>
      </vt:variant>
      <vt:variant>
        <vt:i4>8</vt:i4>
      </vt:variant>
      <vt:variant>
        <vt:lpstr>Design Template</vt:lpstr>
      </vt:variant>
      <vt:variant>
        <vt:i4>14</vt:i4>
      </vt:variant>
      <vt:variant>
        <vt:lpstr>Slide Titles</vt:lpstr>
      </vt:variant>
      <vt:variant>
        <vt:i4>25</vt:i4>
      </vt:variant>
    </vt:vector>
  </HeadingPairs>
  <TitlesOfParts>
    <vt:vector size="47" baseType="lpstr">
      <vt:lpstr>Arial</vt:lpstr>
      <vt:lpstr>Lucida Sans</vt:lpstr>
      <vt:lpstr>Wingdings 2</vt:lpstr>
      <vt:lpstr>Wingdings</vt:lpstr>
      <vt:lpstr>Wingdings 3</vt:lpstr>
      <vt:lpstr>Calibri</vt:lpstr>
      <vt:lpstr>Corbel</vt:lpstr>
      <vt:lpstr>Cambria</vt:lpstr>
      <vt:lpstr>Module</vt:lpstr>
      <vt:lpstr>Module</vt:lpstr>
      <vt:lpstr>Module</vt:lpstr>
      <vt:lpstr>Module</vt:lpstr>
      <vt:lpstr>Module</vt:lpstr>
      <vt:lpstr>Module</vt:lpstr>
      <vt:lpstr>Module</vt:lpstr>
      <vt:lpstr>Module</vt:lpstr>
      <vt:lpstr>Module</vt:lpstr>
      <vt:lpstr>Module</vt:lpstr>
      <vt:lpstr>Module</vt:lpstr>
      <vt:lpstr>Module</vt:lpstr>
      <vt:lpstr>Module</vt: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Context Learning Finland Oy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FIESTA - Collaborative Working</dc:title>
  <dc:creator>Teemu Patala</dc:creator>
  <cp:lastModifiedBy>Maggie Asp</cp:lastModifiedBy>
  <cp:revision>105</cp:revision>
  <dcterms:created xsi:type="dcterms:W3CDTF">2012-01-19T07:12:46Z</dcterms:created>
  <dcterms:modified xsi:type="dcterms:W3CDTF">2014-06-17T09:15:17Z</dcterms:modified>
</cp:coreProperties>
</file>