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8"/>
  </p:handoutMasterIdLst>
  <p:sldIdLst>
    <p:sldId id="274" r:id="rId2"/>
    <p:sldId id="257" r:id="rId3"/>
    <p:sldId id="283" r:id="rId4"/>
    <p:sldId id="284" r:id="rId5"/>
    <p:sldId id="285" r:id="rId6"/>
    <p:sldId id="286" r:id="rId7"/>
    <p:sldId id="287" r:id="rId8"/>
    <p:sldId id="288" r:id="rId9"/>
    <p:sldId id="289" r:id="rId10"/>
    <p:sldId id="290" r:id="rId11"/>
    <p:sldId id="291" r:id="rId12"/>
    <p:sldId id="292" r:id="rId13"/>
    <p:sldId id="293"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9" r:id="rId28"/>
    <p:sldId id="308" r:id="rId29"/>
    <p:sldId id="310" r:id="rId30"/>
    <p:sldId id="311" r:id="rId31"/>
    <p:sldId id="312" r:id="rId32"/>
    <p:sldId id="313" r:id="rId33"/>
    <p:sldId id="314" r:id="rId34"/>
    <p:sldId id="315" r:id="rId35"/>
    <p:sldId id="316" r:id="rId36"/>
    <p:sldId id="317"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83" autoAdjust="0"/>
  </p:normalViewPr>
  <p:slideViewPr>
    <p:cSldViewPr snapToGrid="0" snapToObjects="1">
      <p:cViewPr>
        <p:scale>
          <a:sx n="68" d="100"/>
          <a:sy n="68" d="100"/>
        </p:scale>
        <p:origin x="-1218"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A13E30E-B22A-4D36-BC0B-9FBB91E4F837}" type="datetimeFigureOut">
              <a:rPr lang="en-US"/>
              <a:pPr>
                <a:defRPr/>
              </a:pPr>
              <a:t>6/18/2014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6AB2BEB-AFA8-49C3-AA16-B390413E0C3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hemeOverride" Target="../theme/themeOverride3.xml"/><Relationship Id="rId5" Type="http://schemas.openxmlformats.org/officeDocument/2006/relationships/image" Target="../media/image4.pn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2">
        <a:schemeClr val="bg2"/>
      </p:bgRef>
    </p:bg>
    <p:spTree>
      <p:nvGrpSpPr>
        <p:cNvPr id="1" name=""/>
        <p:cNvGrpSpPr/>
        <p:nvPr/>
      </p:nvGrpSpPr>
      <p:grpSpPr>
        <a:xfrm>
          <a:off x="0" y="0"/>
          <a:ext cx="0" cy="0"/>
          <a:chOff x="0" y="0"/>
          <a:chExt cx="0" cy="0"/>
        </a:xfrm>
      </p:grpSpPr>
      <p:pic>
        <p:nvPicPr>
          <p:cNvPr id="4" name="Picture 8" descr="mentor.jpg"/>
          <p:cNvPicPr>
            <a:picLocks noChangeAspect="1"/>
          </p:cNvPicPr>
          <p:nvPr userDrawn="1"/>
        </p:nvPicPr>
        <p:blipFill>
          <a:blip r:embed="rId3"/>
          <a:srcRect/>
          <a:stretch>
            <a:fillRect/>
          </a:stretch>
        </p:blipFill>
        <p:spPr bwMode="auto">
          <a:xfrm>
            <a:off x="-330200" y="0"/>
            <a:ext cx="9855200" cy="7391400"/>
          </a:xfrm>
          <a:prstGeom prst="rect">
            <a:avLst/>
          </a:prstGeom>
          <a:noFill/>
          <a:ln w="9525">
            <a:noFill/>
            <a:miter lim="800000"/>
            <a:headEnd/>
            <a:tailEnd/>
          </a:ln>
        </p:spPr>
      </p:pic>
      <p:sp>
        <p:nvSpPr>
          <p:cNvPr id="5" name="Rectangle 14"/>
          <p:cNvSpPr/>
          <p:nvPr userDrawn="1"/>
        </p:nvSpPr>
        <p:spPr>
          <a:xfrm>
            <a:off x="2438400" y="6464300"/>
            <a:ext cx="5527675" cy="261938"/>
          </a:xfrm>
          <a:prstGeom prst="rect">
            <a:avLst/>
          </a:prstGeom>
        </p:spPr>
        <p:txBody>
          <a:bodyPr>
            <a:spAutoFit/>
          </a:bodyPr>
          <a:lstStyle/>
          <a:p>
            <a:pPr algn="ctr" fontAlgn="auto">
              <a:spcBef>
                <a:spcPts val="0"/>
              </a:spcBef>
              <a:spcAft>
                <a:spcPts val="0"/>
              </a:spcAft>
              <a:defRPr/>
            </a:pPr>
            <a:r>
              <a:rPr lang="it-IT" sz="1100" dirty="0">
                <a:solidFill>
                  <a:schemeClr val="accent1"/>
                </a:solidFill>
                <a:latin typeface="Lucida Sans"/>
                <a:cs typeface="Lucida Sans"/>
              </a:rPr>
              <a:t>517748-LLP-1-2011-1-IE-COMENIUS-CNW</a:t>
            </a:r>
            <a:endParaRPr lang="en-US" sz="1100" dirty="0">
              <a:solidFill>
                <a:schemeClr val="accent1"/>
              </a:solidFill>
              <a:latin typeface="Lucida Sans"/>
              <a:cs typeface="Lucida Sans"/>
            </a:endParaRPr>
          </a:p>
        </p:txBody>
      </p:sp>
      <p:sp>
        <p:nvSpPr>
          <p:cNvPr id="6" name="Title 1"/>
          <p:cNvSpPr txBox="1">
            <a:spLocks/>
          </p:cNvSpPr>
          <p:nvPr userDrawn="1"/>
        </p:nvSpPr>
        <p:spPr>
          <a:xfrm>
            <a:off x="-6350" y="122238"/>
            <a:ext cx="9226550" cy="838200"/>
          </a:xfrm>
          <a:prstGeom prst="rect">
            <a:avLst/>
          </a:prstGeom>
          <a:solidFill>
            <a:srgbClr val="FFFFFF"/>
          </a:solidFill>
        </p:spPr>
        <p:txBody>
          <a:bodyPr anchor="ct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fontAlgn="auto">
              <a:spcAft>
                <a:spcPts val="0"/>
              </a:spcAft>
              <a:defRPr/>
            </a:pPr>
            <a:endParaRPr lang="en-US" sz="4000" b="1" dirty="0">
              <a:solidFill>
                <a:srgbClr val="434342"/>
              </a:solidFill>
              <a:latin typeface="Cambria"/>
            </a:endParaRPr>
          </a:p>
        </p:txBody>
      </p:sp>
      <p:pic>
        <p:nvPicPr>
          <p:cNvPr id="7" name="Picture 13" descr="logo.png"/>
          <p:cNvPicPr>
            <a:picLocks noChangeAspect="1"/>
          </p:cNvPicPr>
          <p:nvPr userDrawn="1"/>
        </p:nvPicPr>
        <p:blipFill>
          <a:blip r:embed="rId4"/>
          <a:srcRect/>
          <a:stretch>
            <a:fillRect/>
          </a:stretch>
        </p:blipFill>
        <p:spPr bwMode="auto">
          <a:xfrm>
            <a:off x="152400" y="228600"/>
            <a:ext cx="1828800" cy="560388"/>
          </a:xfrm>
          <a:prstGeom prst="rect">
            <a:avLst/>
          </a:prstGeom>
          <a:noFill/>
          <a:ln w="9525">
            <a:noFill/>
            <a:miter lim="800000"/>
            <a:headEnd/>
            <a:tailEnd/>
          </a:ln>
        </p:spPr>
      </p:pic>
      <p:pic>
        <p:nvPicPr>
          <p:cNvPr id="8" name="Picture 3" descr="new_LLP_Logo.JPG"/>
          <p:cNvPicPr>
            <a:picLocks noChangeAspect="1"/>
          </p:cNvPicPr>
          <p:nvPr userDrawn="1"/>
        </p:nvPicPr>
        <p:blipFill>
          <a:blip r:embed="rId5"/>
          <a:srcRect b="14049"/>
          <a:stretch>
            <a:fillRect/>
          </a:stretch>
        </p:blipFill>
        <p:spPr bwMode="auto">
          <a:xfrm>
            <a:off x="6985000" y="136525"/>
            <a:ext cx="2159000" cy="777875"/>
          </a:xfrm>
          <a:prstGeom prst="rect">
            <a:avLst/>
          </a:prstGeom>
          <a:noFill/>
          <a:ln w="9525">
            <a:noFill/>
            <a:miter lim="800000"/>
            <a:headEnd/>
            <a:tailEnd/>
          </a:ln>
        </p:spPr>
      </p:pic>
      <p:sp>
        <p:nvSpPr>
          <p:cNvPr id="3" name="Subtitle 2"/>
          <p:cNvSpPr>
            <a:spLocks noGrp="1"/>
          </p:cNvSpPr>
          <p:nvPr>
            <p:ph type="subTitle" idx="1"/>
          </p:nvPr>
        </p:nvSpPr>
        <p:spPr>
          <a:xfrm>
            <a:off x="552906" y="4798374"/>
            <a:ext cx="8077200" cy="858654"/>
          </a:xfrm>
          <a:solidFill>
            <a:schemeClr val="tx2">
              <a:alpha val="90000"/>
            </a:schemeClr>
          </a:solidFill>
        </p:spPr>
        <p:txBody>
          <a:bodyPr lIns="118872" tIns="0" rIns="45720" bIns="0" anchor="ctr">
            <a:normAutofit/>
          </a:bodyPr>
          <a:lstStyle>
            <a:lvl1pPr marL="0" indent="0" algn="ctr">
              <a:buNone/>
              <a:defRPr sz="3600" b="1">
                <a:solidFill>
                  <a:schemeClr val="bg1">
                    <a:lumMod val="75000"/>
                    <a:lumOff val="25000"/>
                  </a:schemeClr>
                </a:solidFill>
                <a:latin typeface="Lucida Sans"/>
                <a:cs typeface="Lucida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subtitle</a:t>
            </a:r>
            <a:r>
              <a:rPr lang="fi-FI" dirty="0" smtClean="0"/>
              <a:t> </a:t>
            </a:r>
            <a:r>
              <a:rPr lang="fi-FI" dirty="0" err="1" smtClean="0"/>
              <a:t>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fi-FI"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fi-FI" smtClean="0"/>
              <a:t>Click to edit Master text styles</a:t>
            </a:r>
          </a:p>
        </p:txBody>
      </p:sp>
      <p:sp>
        <p:nvSpPr>
          <p:cNvPr id="7" name="Date Placeholder 4"/>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FC5B7B6E-CFCD-4E5D-B349-3F14CCF60EA5}" type="datetimeFigureOut">
              <a:rPr lang="en-US"/>
              <a:pPr>
                <a:defRPr/>
              </a:pPr>
              <a:t>6/18/2014</a:t>
            </a:fld>
            <a:endParaRPr lang="en-US"/>
          </a:p>
        </p:txBody>
      </p:sp>
      <p:sp>
        <p:nvSpPr>
          <p:cNvPr id="8" name="Footer Placeholder 5"/>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6"/>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BC6C9AB2-40AC-4D33-A263-52F23B82C5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fi-FI"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fi-FI" noProof="0" smtClean="0"/>
              <a:t>Drag picture to placeholder or click icon to add</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fi-FI" smtClean="0"/>
              <a:t>Click to edit Master text styles</a:t>
            </a:r>
          </a:p>
        </p:txBody>
      </p:sp>
      <p:sp>
        <p:nvSpPr>
          <p:cNvPr id="7" name="Date Placeholder 4"/>
          <p:cNvSpPr>
            <a:spLocks noGrp="1"/>
          </p:cNvSpPr>
          <p:nvPr>
            <p:ph type="dt" sz="half" idx="10"/>
          </p:nvPr>
        </p:nvSpPr>
        <p:spPr>
          <a:xfrm>
            <a:off x="165100" y="1169988"/>
            <a:ext cx="2522538" cy="201612"/>
          </a:xfrm>
          <a:prstGeom prst="rect">
            <a:avLst/>
          </a:prstGeom>
        </p:spPr>
        <p:txBody>
          <a:bodyPr/>
          <a:lstStyle>
            <a:lvl1pPr fontAlgn="auto">
              <a:spcBef>
                <a:spcPts val="0"/>
              </a:spcBef>
              <a:spcAft>
                <a:spcPts val="0"/>
              </a:spcAft>
              <a:defRPr>
                <a:latin typeface="+mn-lt"/>
              </a:defRPr>
            </a:lvl1pPr>
          </a:lstStyle>
          <a:p>
            <a:pPr>
              <a:defRPr/>
            </a:pPr>
            <a:fld id="{73B34FEA-8DD1-48BB-9B88-EFF75C05B561}" type="datetimeFigureOut">
              <a:rPr lang="en-US"/>
              <a:pPr>
                <a:defRPr/>
              </a:pPr>
              <a:t>6/18/2014</a:t>
            </a:fld>
            <a:endParaRPr lang="en-US" dirty="0"/>
          </a:p>
        </p:txBody>
      </p:sp>
      <p:sp>
        <p:nvSpPr>
          <p:cNvPr id="8" name="Footer Placeholder 5"/>
          <p:cNvSpPr>
            <a:spLocks noGrp="1"/>
          </p:cNvSpPr>
          <p:nvPr>
            <p:ph type="ftr" sz="quarter" idx="11"/>
          </p:nvPr>
        </p:nvSpPr>
        <p:spPr>
          <a:xfrm>
            <a:off x="3035300" y="1169988"/>
            <a:ext cx="5194300" cy="201612"/>
          </a:xfrm>
          <a:prstGeom prst="rect">
            <a:avLst/>
          </a:prstGeom>
        </p:spPr>
        <p:txBody>
          <a:bodyPr/>
          <a:lstStyle>
            <a:lvl1pPr fontAlgn="auto">
              <a:spcBef>
                <a:spcPts val="0"/>
              </a:spcBef>
              <a:spcAft>
                <a:spcPts val="0"/>
              </a:spcAft>
              <a:defRPr>
                <a:solidFill>
                  <a:schemeClr val="bg1">
                    <a:shade val="50000"/>
                  </a:schemeClr>
                </a:solidFill>
                <a:latin typeface="+mn-lt"/>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fontAlgn="auto">
              <a:spcBef>
                <a:spcPts val="0"/>
              </a:spcBef>
              <a:spcAft>
                <a:spcPts val="0"/>
              </a:spcAft>
              <a:defRPr>
                <a:latin typeface="+mn-lt"/>
              </a:defRPr>
            </a:lvl1pPr>
          </a:lstStyle>
          <a:p>
            <a:pPr>
              <a:defRPr/>
            </a:pPr>
            <a:fld id="{20E34CE5-B2B4-4EDD-B94B-5D11961889A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fi-FI"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F4D2691B-CB20-4AAB-9202-E429F1F1726A}" type="datetimeFigureOut">
              <a:rPr lang="en-US"/>
              <a:pPr>
                <a:defRPr/>
              </a:pPr>
              <a:t>6/18/2014</a:t>
            </a:fld>
            <a:endParaRPr lang="en-US"/>
          </a:p>
        </p:txBody>
      </p:sp>
      <p:sp>
        <p:nvSpPr>
          <p:cNvPr id="5" name="Footer Placeholder 4"/>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5CA65B7B-6D3F-429A-9C31-E41683FD27C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fi-FI"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26537A28-37BA-42CF-AB6D-13DDAC4B0F1D}" type="datetimeFigureOut">
              <a:rPr lang="en-US"/>
              <a:pPr>
                <a:defRPr/>
              </a:pPr>
              <a:t>6/18/2014</a:t>
            </a:fld>
            <a:endParaRPr lang="en-US"/>
          </a:p>
        </p:txBody>
      </p:sp>
      <p:sp>
        <p:nvSpPr>
          <p:cNvPr id="7" name="Footer Placeholder 4"/>
          <p:cNvSpPr>
            <a:spLocks noGrp="1"/>
          </p:cNvSpPr>
          <p:nvPr>
            <p:ph type="ftr" sz="quarter" idx="11"/>
          </p:nvPr>
        </p:nvSpPr>
        <p:spPr>
          <a:xfrm>
            <a:off x="2640013" y="6376988"/>
            <a:ext cx="3836987"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8F3F6F86-F492-4465-9F22-F9B955783EF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2">
        <a:schemeClr val="bg2"/>
      </p:bgRef>
    </p:bg>
    <p:spTree>
      <p:nvGrpSpPr>
        <p:cNvPr id="1" name=""/>
        <p:cNvGrpSpPr/>
        <p:nvPr/>
      </p:nvGrpSpPr>
      <p:grpSpPr>
        <a:xfrm>
          <a:off x="0" y="0"/>
          <a:ext cx="0" cy="0"/>
          <a:chOff x="0" y="0"/>
          <a:chExt cx="0" cy="0"/>
        </a:xfrm>
      </p:grpSpPr>
      <p:pic>
        <p:nvPicPr>
          <p:cNvPr id="4" name="Picture 11" descr="leaf.jpg"/>
          <p:cNvPicPr>
            <a:picLocks noChangeAspect="1"/>
          </p:cNvPicPr>
          <p:nvPr userDrawn="1"/>
        </p:nvPicPr>
        <p:blipFill>
          <a:blip r:embed="rId3"/>
          <a:srcRect t="39204" r="-182" b="3551"/>
          <a:stretch>
            <a:fillRect/>
          </a:stretch>
        </p:blipFill>
        <p:spPr bwMode="auto">
          <a:xfrm>
            <a:off x="0" y="-142875"/>
            <a:ext cx="9220200" cy="7023100"/>
          </a:xfrm>
          <a:prstGeom prst="rect">
            <a:avLst/>
          </a:prstGeom>
          <a:solidFill>
            <a:schemeClr val="tx1">
              <a:alpha val="30196"/>
            </a:schemeClr>
          </a:solidFill>
          <a:ln w="9525">
            <a:noFill/>
            <a:miter lim="800000"/>
            <a:headEnd/>
            <a:tailEnd/>
          </a:ln>
        </p:spPr>
      </p:pic>
      <p:sp>
        <p:nvSpPr>
          <p:cNvPr id="5" name="Title 1"/>
          <p:cNvSpPr txBox="1">
            <a:spLocks/>
          </p:cNvSpPr>
          <p:nvPr userDrawn="1"/>
        </p:nvSpPr>
        <p:spPr>
          <a:xfrm>
            <a:off x="0" y="-142875"/>
            <a:ext cx="9220200" cy="1289050"/>
          </a:xfrm>
          <a:prstGeom prst="rect">
            <a:avLst/>
          </a:prstGeom>
          <a:solidFill>
            <a:schemeClr val="tx2">
              <a:alpha val="84000"/>
            </a:schemeClr>
          </a:solidFill>
        </p:spPr>
        <p:txBody>
          <a:bodyPr anchor="ct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fontAlgn="auto">
              <a:spcAft>
                <a:spcPts val="0"/>
              </a:spcAft>
              <a:defRPr/>
            </a:pPr>
            <a:endParaRPr lang="en-US" sz="4000" b="1" dirty="0">
              <a:solidFill>
                <a:schemeClr val="bg1">
                  <a:lumMod val="65000"/>
                  <a:lumOff val="35000"/>
                </a:schemeClr>
              </a:solidFill>
              <a:latin typeface="Cambria"/>
            </a:endParaRPr>
          </a:p>
        </p:txBody>
      </p:sp>
      <p:sp>
        <p:nvSpPr>
          <p:cNvPr id="6" name="Title 1"/>
          <p:cNvSpPr txBox="1">
            <a:spLocks/>
          </p:cNvSpPr>
          <p:nvPr userDrawn="1"/>
        </p:nvSpPr>
        <p:spPr>
          <a:xfrm>
            <a:off x="0" y="1146175"/>
            <a:ext cx="9220200" cy="5734050"/>
          </a:xfrm>
          <a:prstGeom prst="rect">
            <a:avLst/>
          </a:prstGeom>
          <a:solidFill>
            <a:schemeClr val="tx1"/>
          </a:solidFill>
        </p:spPr>
        <p:txBody>
          <a:bodyPr anchor="ct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fontAlgn="auto">
              <a:spcAft>
                <a:spcPts val="0"/>
              </a:spcAft>
              <a:defRPr/>
            </a:pPr>
            <a:endParaRPr lang="en-US" sz="4000" b="1" dirty="0">
              <a:solidFill>
                <a:srgbClr val="434342"/>
              </a:solidFill>
              <a:latin typeface="Cambria"/>
            </a:endParaRPr>
          </a:p>
        </p:txBody>
      </p:sp>
      <p:sp>
        <p:nvSpPr>
          <p:cNvPr id="7" name="Rectangle 14"/>
          <p:cNvSpPr/>
          <p:nvPr userDrawn="1"/>
        </p:nvSpPr>
        <p:spPr>
          <a:xfrm>
            <a:off x="1990725" y="6464300"/>
            <a:ext cx="5527675" cy="261938"/>
          </a:xfrm>
          <a:prstGeom prst="rect">
            <a:avLst/>
          </a:prstGeom>
        </p:spPr>
        <p:txBody>
          <a:bodyPr>
            <a:spAutoFit/>
          </a:bodyPr>
          <a:lstStyle/>
          <a:p>
            <a:pPr algn="ctr" fontAlgn="auto">
              <a:spcBef>
                <a:spcPts val="0"/>
              </a:spcBef>
              <a:spcAft>
                <a:spcPts val="0"/>
              </a:spcAft>
              <a:defRPr/>
            </a:pPr>
            <a:r>
              <a:rPr lang="it-IT" sz="1100" dirty="0">
                <a:solidFill>
                  <a:schemeClr val="accent1"/>
                </a:solidFill>
                <a:latin typeface="Lucida Sans"/>
                <a:cs typeface="Lucida Sans"/>
              </a:rPr>
              <a:t>517748-LLP-1-2011-1-IE-COMENIUS-CNW</a:t>
            </a:r>
            <a:endParaRPr lang="en-US" sz="1100" dirty="0">
              <a:solidFill>
                <a:schemeClr val="accent1"/>
              </a:solidFill>
              <a:latin typeface="Lucida Sans"/>
              <a:cs typeface="Lucida Sans"/>
            </a:endParaRPr>
          </a:p>
        </p:txBody>
      </p:sp>
      <p:pic>
        <p:nvPicPr>
          <p:cNvPr id="8" name="Picture 3" descr="new_LLP_Logo.JPG"/>
          <p:cNvPicPr>
            <a:picLocks noChangeAspect="1"/>
          </p:cNvPicPr>
          <p:nvPr userDrawn="1"/>
        </p:nvPicPr>
        <p:blipFill>
          <a:blip r:embed="rId4"/>
          <a:srcRect b="14049"/>
          <a:stretch>
            <a:fillRect/>
          </a:stretch>
        </p:blipFill>
        <p:spPr bwMode="auto">
          <a:xfrm>
            <a:off x="7296150" y="6135688"/>
            <a:ext cx="1847850" cy="665162"/>
          </a:xfrm>
          <a:prstGeom prst="rect">
            <a:avLst/>
          </a:prstGeom>
          <a:noFill/>
          <a:ln w="9525">
            <a:noFill/>
            <a:miter lim="800000"/>
            <a:headEnd/>
            <a:tailEnd/>
          </a:ln>
        </p:spPr>
      </p:pic>
      <p:pic>
        <p:nvPicPr>
          <p:cNvPr id="9" name="Picture 13" descr="logo.png"/>
          <p:cNvPicPr>
            <a:picLocks noChangeAspect="1"/>
          </p:cNvPicPr>
          <p:nvPr userDrawn="1"/>
        </p:nvPicPr>
        <p:blipFill>
          <a:blip r:embed="rId5"/>
          <a:srcRect/>
          <a:stretch>
            <a:fillRect/>
          </a:stretch>
        </p:blipFill>
        <p:spPr bwMode="auto">
          <a:xfrm>
            <a:off x="257175" y="6135688"/>
            <a:ext cx="1828800" cy="560387"/>
          </a:xfrm>
          <a:prstGeom prst="rect">
            <a:avLst/>
          </a:prstGeom>
          <a:noFill/>
          <a:ln w="9525">
            <a:noFill/>
            <a:miter lim="800000"/>
            <a:headEnd/>
            <a:tailEnd/>
          </a:ln>
        </p:spPr>
      </p:pic>
      <p:sp>
        <p:nvSpPr>
          <p:cNvPr id="10" name="Title 1"/>
          <p:cNvSpPr>
            <a:spLocks noGrp="1"/>
          </p:cNvSpPr>
          <p:nvPr>
            <p:ph type="title"/>
          </p:nvPr>
        </p:nvSpPr>
        <p:spPr>
          <a:xfrm>
            <a:off x="457200" y="-105988"/>
            <a:ext cx="8229600" cy="1252728"/>
          </a:xfrm>
        </p:spPr>
        <p:txBody>
          <a:bodyPr/>
          <a:lstStyle>
            <a:lvl1pPr>
              <a:defRPr>
                <a:solidFill>
                  <a:schemeClr val="bg1">
                    <a:lumMod val="75000"/>
                    <a:lumOff val="25000"/>
                  </a:schemeClr>
                </a:solidFill>
              </a:defRPr>
            </a:lvl1pPr>
            <a:extLst/>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Content Placeholder 2"/>
          <p:cNvSpPr>
            <a:spLocks noGrp="1"/>
          </p:cNvSpPr>
          <p:nvPr>
            <p:ph idx="1"/>
          </p:nvPr>
        </p:nvSpPr>
        <p:spPr>
          <a:xfrm>
            <a:off x="457200" y="1432519"/>
            <a:ext cx="8229600" cy="4968281"/>
          </a:xfr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extLst/>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2">
        <a:schemeClr val="bg2"/>
      </p:bgRef>
    </p:bg>
    <p:spTree>
      <p:nvGrpSpPr>
        <p:cNvPr id="1" name=""/>
        <p:cNvGrpSpPr/>
        <p:nvPr/>
      </p:nvGrpSpPr>
      <p:grpSpPr>
        <a:xfrm>
          <a:off x="0" y="0"/>
          <a:ext cx="0" cy="0"/>
          <a:chOff x="0" y="0"/>
          <a:chExt cx="0" cy="0"/>
        </a:xfrm>
      </p:grpSpPr>
      <p:pic>
        <p:nvPicPr>
          <p:cNvPr id="5" name="Picture 11" descr="leaf.jpg"/>
          <p:cNvPicPr>
            <a:picLocks noChangeAspect="1"/>
          </p:cNvPicPr>
          <p:nvPr userDrawn="1"/>
        </p:nvPicPr>
        <p:blipFill>
          <a:blip r:embed="rId3"/>
          <a:srcRect t="39204" r="-182" b="3551"/>
          <a:stretch>
            <a:fillRect/>
          </a:stretch>
        </p:blipFill>
        <p:spPr bwMode="auto">
          <a:xfrm>
            <a:off x="0" y="-142875"/>
            <a:ext cx="9220200" cy="7023100"/>
          </a:xfrm>
          <a:prstGeom prst="rect">
            <a:avLst/>
          </a:prstGeom>
          <a:solidFill>
            <a:schemeClr val="tx1">
              <a:alpha val="30196"/>
            </a:schemeClr>
          </a:solidFill>
          <a:ln w="9525">
            <a:noFill/>
            <a:miter lim="800000"/>
            <a:headEnd/>
            <a:tailEnd/>
          </a:ln>
        </p:spPr>
      </p:pic>
      <p:sp>
        <p:nvSpPr>
          <p:cNvPr id="6" name="Title 1"/>
          <p:cNvSpPr txBox="1">
            <a:spLocks/>
          </p:cNvSpPr>
          <p:nvPr userDrawn="1"/>
        </p:nvSpPr>
        <p:spPr>
          <a:xfrm>
            <a:off x="0" y="-142875"/>
            <a:ext cx="9220200" cy="1289050"/>
          </a:xfrm>
          <a:prstGeom prst="rect">
            <a:avLst/>
          </a:prstGeom>
          <a:solidFill>
            <a:schemeClr val="tx2">
              <a:alpha val="84000"/>
            </a:schemeClr>
          </a:solidFill>
        </p:spPr>
        <p:txBody>
          <a:bodyPr anchor="ct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fontAlgn="auto">
              <a:spcAft>
                <a:spcPts val="0"/>
              </a:spcAft>
              <a:defRPr/>
            </a:pPr>
            <a:endParaRPr lang="en-US" sz="4000" b="1" dirty="0">
              <a:solidFill>
                <a:schemeClr val="bg1">
                  <a:lumMod val="65000"/>
                  <a:lumOff val="35000"/>
                </a:schemeClr>
              </a:solidFill>
              <a:latin typeface="Cambria"/>
            </a:endParaRPr>
          </a:p>
        </p:txBody>
      </p:sp>
      <p:sp>
        <p:nvSpPr>
          <p:cNvPr id="7" name="Title 1"/>
          <p:cNvSpPr txBox="1">
            <a:spLocks/>
          </p:cNvSpPr>
          <p:nvPr userDrawn="1"/>
        </p:nvSpPr>
        <p:spPr>
          <a:xfrm>
            <a:off x="0" y="1146175"/>
            <a:ext cx="9220200" cy="5734050"/>
          </a:xfrm>
          <a:prstGeom prst="rect">
            <a:avLst/>
          </a:prstGeom>
          <a:solidFill>
            <a:schemeClr val="tx1"/>
          </a:solidFill>
        </p:spPr>
        <p:txBody>
          <a:bodyPr anchor="ct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gn="ctr" fontAlgn="auto">
              <a:spcAft>
                <a:spcPts val="0"/>
              </a:spcAft>
              <a:defRPr/>
            </a:pPr>
            <a:endParaRPr lang="en-US" sz="4000" b="1" dirty="0">
              <a:solidFill>
                <a:srgbClr val="434342"/>
              </a:solidFill>
              <a:latin typeface="Cambria"/>
            </a:endParaRPr>
          </a:p>
        </p:txBody>
      </p:sp>
      <p:sp>
        <p:nvSpPr>
          <p:cNvPr id="8" name="Rectangle 14"/>
          <p:cNvSpPr/>
          <p:nvPr userDrawn="1"/>
        </p:nvSpPr>
        <p:spPr>
          <a:xfrm>
            <a:off x="1990725" y="6464300"/>
            <a:ext cx="5527675" cy="261938"/>
          </a:xfrm>
          <a:prstGeom prst="rect">
            <a:avLst/>
          </a:prstGeom>
        </p:spPr>
        <p:txBody>
          <a:bodyPr>
            <a:spAutoFit/>
          </a:bodyPr>
          <a:lstStyle/>
          <a:p>
            <a:pPr algn="ctr" fontAlgn="auto">
              <a:spcBef>
                <a:spcPts val="0"/>
              </a:spcBef>
              <a:spcAft>
                <a:spcPts val="0"/>
              </a:spcAft>
              <a:defRPr/>
            </a:pPr>
            <a:r>
              <a:rPr lang="it-IT" sz="1100" dirty="0">
                <a:solidFill>
                  <a:schemeClr val="accent1"/>
                </a:solidFill>
                <a:latin typeface="Lucida Sans"/>
                <a:cs typeface="Lucida Sans"/>
              </a:rPr>
              <a:t>517748-LLP-1-2011-1-IE-COMENIUS-CNW</a:t>
            </a:r>
            <a:endParaRPr lang="en-US" sz="1100" dirty="0">
              <a:solidFill>
                <a:schemeClr val="accent1"/>
              </a:solidFill>
              <a:latin typeface="Lucida Sans"/>
              <a:cs typeface="Lucida Sans"/>
            </a:endParaRPr>
          </a:p>
        </p:txBody>
      </p:sp>
      <p:pic>
        <p:nvPicPr>
          <p:cNvPr id="9" name="Picture 3" descr="new_LLP_Logo.JPG"/>
          <p:cNvPicPr>
            <a:picLocks noChangeAspect="1"/>
          </p:cNvPicPr>
          <p:nvPr userDrawn="1"/>
        </p:nvPicPr>
        <p:blipFill>
          <a:blip r:embed="rId4"/>
          <a:srcRect b="14049"/>
          <a:stretch>
            <a:fillRect/>
          </a:stretch>
        </p:blipFill>
        <p:spPr bwMode="auto">
          <a:xfrm>
            <a:off x="7296150" y="6135688"/>
            <a:ext cx="1847850" cy="665162"/>
          </a:xfrm>
          <a:prstGeom prst="rect">
            <a:avLst/>
          </a:prstGeom>
          <a:noFill/>
          <a:ln w="9525">
            <a:noFill/>
            <a:miter lim="800000"/>
            <a:headEnd/>
            <a:tailEnd/>
          </a:ln>
        </p:spPr>
      </p:pic>
      <p:pic>
        <p:nvPicPr>
          <p:cNvPr id="11" name="Picture 13" descr="logo.png"/>
          <p:cNvPicPr>
            <a:picLocks noChangeAspect="1"/>
          </p:cNvPicPr>
          <p:nvPr userDrawn="1"/>
        </p:nvPicPr>
        <p:blipFill>
          <a:blip r:embed="rId5"/>
          <a:srcRect/>
          <a:stretch>
            <a:fillRect/>
          </a:stretch>
        </p:blipFill>
        <p:spPr bwMode="auto">
          <a:xfrm>
            <a:off x="257175" y="6135688"/>
            <a:ext cx="1828800" cy="560387"/>
          </a:xfrm>
          <a:prstGeom prst="rect">
            <a:avLst/>
          </a:prstGeom>
          <a:noFill/>
          <a:ln w="9525">
            <a:noFill/>
            <a:miter lim="800000"/>
            <a:headEnd/>
            <a:tailEnd/>
          </a:ln>
        </p:spPr>
      </p:pic>
      <p:sp>
        <p:nvSpPr>
          <p:cNvPr id="10" name="Title 1"/>
          <p:cNvSpPr>
            <a:spLocks noGrp="1"/>
          </p:cNvSpPr>
          <p:nvPr>
            <p:ph type="title"/>
          </p:nvPr>
        </p:nvSpPr>
        <p:spPr>
          <a:xfrm>
            <a:off x="457200" y="-105988"/>
            <a:ext cx="8229600" cy="1252728"/>
          </a:xfrm>
        </p:spPr>
        <p:txBody>
          <a:bodyPr/>
          <a:lstStyle>
            <a:lvl1pPr>
              <a:defRPr>
                <a:solidFill>
                  <a:schemeClr val="bg1">
                    <a:lumMod val="75000"/>
                    <a:lumOff val="25000"/>
                  </a:schemeClr>
                </a:solidFill>
              </a:defRPr>
            </a:lvl1pPr>
            <a:extLst/>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3" name="Content Placeholder 2"/>
          <p:cNvSpPr>
            <a:spLocks noGrp="1"/>
          </p:cNvSpPr>
          <p:nvPr>
            <p:ph sz="half" idx="1"/>
          </p:nvPr>
        </p:nvSpPr>
        <p:spPr>
          <a:xfrm>
            <a:off x="457200" y="1773936"/>
            <a:ext cx="4038600" cy="4623816"/>
          </a:xfrm>
        </p:spPr>
        <p:txBody>
          <a:bodyPr lIns="91440"/>
          <a:lstStyle>
            <a:lvl1pPr>
              <a:defRPr sz="2800">
                <a:solidFill>
                  <a:schemeClr val="bg1">
                    <a:lumMod val="75000"/>
                    <a:lumOff val="25000"/>
                  </a:schemeClr>
                </a:solidFill>
              </a:defRPr>
            </a:lvl1pPr>
            <a:lvl2pPr>
              <a:defRPr sz="2400">
                <a:solidFill>
                  <a:schemeClr val="bg1">
                    <a:lumMod val="75000"/>
                    <a:lumOff val="25000"/>
                  </a:schemeClr>
                </a:solidFill>
              </a:defRPr>
            </a:lvl2pPr>
            <a:lvl3pPr>
              <a:defRPr sz="2000">
                <a:solidFill>
                  <a:schemeClr val="bg1">
                    <a:lumMod val="75000"/>
                    <a:lumOff val="25000"/>
                  </a:schemeClr>
                </a:solidFill>
              </a:defRPr>
            </a:lvl3pPr>
            <a:lvl4pPr>
              <a:defRPr sz="1800">
                <a:solidFill>
                  <a:schemeClr val="bg1">
                    <a:lumMod val="75000"/>
                    <a:lumOff val="25000"/>
                  </a:schemeClr>
                </a:solidFill>
              </a:defRPr>
            </a:lvl4pPr>
            <a:lvl5pPr>
              <a:defRPr sz="1800">
                <a:solidFill>
                  <a:schemeClr val="bg1">
                    <a:lumMod val="75000"/>
                    <a:lumOff val="25000"/>
                  </a:schemeClr>
                </a:solidFill>
              </a:defRPr>
            </a:lvl5pPr>
            <a:lvl6pPr>
              <a:defRPr sz="1800"/>
            </a:lvl6pPr>
            <a:lvl7pPr>
              <a:defRPr sz="1800"/>
            </a:lvl7pPr>
            <a:lvl8pPr>
              <a:defRPr sz="1800"/>
            </a:lvl8pPr>
            <a:lvl9pPr>
              <a:defRPr sz="18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16" name="Content Placeholder 3"/>
          <p:cNvSpPr>
            <a:spLocks noGrp="1"/>
          </p:cNvSpPr>
          <p:nvPr>
            <p:ph sz="half" idx="2"/>
          </p:nvPr>
        </p:nvSpPr>
        <p:spPr>
          <a:xfrm>
            <a:off x="4648200" y="1773936"/>
            <a:ext cx="4038600" cy="4623816"/>
          </a:xfrm>
        </p:spPr>
        <p:txBody>
          <a:bodyPr/>
          <a:lstStyle>
            <a:lvl1pPr>
              <a:defRPr sz="2800">
                <a:solidFill>
                  <a:schemeClr val="bg1">
                    <a:lumMod val="75000"/>
                    <a:lumOff val="25000"/>
                  </a:schemeClr>
                </a:solidFill>
              </a:defRPr>
            </a:lvl1pPr>
            <a:lvl2pPr>
              <a:defRPr sz="2400">
                <a:solidFill>
                  <a:schemeClr val="bg1">
                    <a:lumMod val="75000"/>
                    <a:lumOff val="25000"/>
                  </a:schemeClr>
                </a:solidFill>
              </a:defRPr>
            </a:lvl2pPr>
            <a:lvl3pPr>
              <a:defRPr sz="2000">
                <a:solidFill>
                  <a:schemeClr val="bg1">
                    <a:lumMod val="75000"/>
                    <a:lumOff val="25000"/>
                  </a:schemeClr>
                </a:solidFill>
              </a:defRPr>
            </a:lvl3pPr>
            <a:lvl4pPr>
              <a:defRPr sz="1800">
                <a:solidFill>
                  <a:schemeClr val="bg1">
                    <a:lumMod val="75000"/>
                    <a:lumOff val="25000"/>
                  </a:schemeClr>
                </a:solidFill>
              </a:defRPr>
            </a:lvl4pPr>
            <a:lvl5pPr>
              <a:defRPr sz="1800">
                <a:solidFill>
                  <a:schemeClr val="bg1">
                    <a:lumMod val="75000"/>
                    <a:lumOff val="25000"/>
                  </a:schemeClr>
                </a:solidFill>
              </a:defRPr>
            </a:lvl5pPr>
            <a:lvl6pPr>
              <a:defRPr sz="1800"/>
            </a:lvl6pPr>
            <a:lvl7pPr>
              <a:defRPr sz="1800"/>
            </a:lvl7pPr>
            <a:lvl8pPr>
              <a:defRPr sz="1800"/>
            </a:lvl8pPr>
            <a:lvl9pPr>
              <a:defRPr sz="18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fi-FI" smtClean="0"/>
              <a:t>Click to edit Master title style</a:t>
            </a:r>
            <a:endParaRPr lang="en-US"/>
          </a:p>
        </p:txBody>
      </p:sp>
      <p:sp>
        <p:nvSpPr>
          <p:cNvPr id="3" name="Content Placeholder 2"/>
          <p:cNvSpPr>
            <a:spLocks noGrp="1"/>
          </p:cNvSpPr>
          <p:nvPr>
            <p:ph idx="1"/>
          </p:nvPr>
        </p:nvSpPr>
        <p:spPr/>
        <p:txBody>
          <a:bodyPr/>
          <a:lstStyle>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B2800866-6CEA-4F4B-B007-A7C554D8D526}" type="datetimeFigureOut">
              <a:rPr lang="en-US"/>
              <a:pPr>
                <a:defRPr/>
              </a:pPr>
              <a:t>6/18/2014</a:t>
            </a:fld>
            <a:endParaRPr lang="en-US"/>
          </a:p>
        </p:txBody>
      </p:sp>
      <p:sp>
        <p:nvSpPr>
          <p:cNvPr id="5" name="Footer Placeholder 4"/>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83BB900D-1163-4421-9A61-1C4990F522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fi-FI"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fi-FI" smtClean="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84BBDB1C-1080-48AF-88BE-0ACCC22C4EF5}" type="datetimeFigureOut">
              <a:rPr lang="en-US"/>
              <a:pPr>
                <a:defRPr/>
              </a:pPr>
              <a:t>6/18/2014</a:t>
            </a:fld>
            <a:endParaRPr lang="en-US"/>
          </a:p>
        </p:txBody>
      </p:sp>
      <p:sp>
        <p:nvSpPr>
          <p:cNvPr id="7" name="Footer Placeholder 4"/>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3E9E4866-1742-4F31-991F-3ACA0317ADA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fi-FI"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Date Placeholder 4"/>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8C6C6BE0-4287-4589-99AB-71DE3240FB2A}" type="datetimeFigureOut">
              <a:rPr lang="en-US"/>
              <a:pPr>
                <a:defRPr/>
              </a:pPr>
              <a:t>6/18/2014</a:t>
            </a:fld>
            <a:endParaRPr lang="en-US"/>
          </a:p>
        </p:txBody>
      </p:sp>
      <p:sp>
        <p:nvSpPr>
          <p:cNvPr id="6" name="Footer Placeholder 5"/>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A0626229-A681-46AC-8301-B86F8FD2CF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fi-FI"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fi-FI"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fi-FI"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7" name="Date Placeholder 6"/>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7882066E-E579-4A61-9FCA-9D0B38CB31B9}" type="datetimeFigureOut">
              <a:rPr lang="en-US"/>
              <a:pPr>
                <a:defRPr/>
              </a:pPr>
              <a:t>6/18/2014</a:t>
            </a:fld>
            <a:endParaRPr lang="en-US"/>
          </a:p>
        </p:txBody>
      </p:sp>
      <p:sp>
        <p:nvSpPr>
          <p:cNvPr id="8" name="Footer Placeholder 7"/>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B0E07A80-8978-4CF1-A8DB-AC17E5B1E8B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fi-FI" smtClean="0"/>
              <a:t>Click to edit Master title style</a:t>
            </a:r>
            <a:endParaRPr lang="en-US"/>
          </a:p>
        </p:txBody>
      </p:sp>
      <p:sp>
        <p:nvSpPr>
          <p:cNvPr id="3" name="Date Placeholder 2"/>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E4D97FCB-176F-41B3-82DB-2EBCB79EF992}" type="datetimeFigureOut">
              <a:rPr lang="en-US"/>
              <a:pPr>
                <a:defRPr/>
              </a:pPr>
              <a:t>6/18/2014</a:t>
            </a:fld>
            <a:endParaRPr lang="en-US"/>
          </a:p>
        </p:txBody>
      </p:sp>
      <p:sp>
        <p:nvSpPr>
          <p:cNvPr id="4" name="Footer Placeholder 3"/>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544D27EB-EEA0-4024-957B-A218A3159F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7000"/>
            <a:ext cx="2133600" cy="274638"/>
          </a:xfrm>
          <a:prstGeom prst="rect">
            <a:avLst/>
          </a:prstGeom>
        </p:spPr>
        <p:txBody>
          <a:bodyPr/>
          <a:lstStyle>
            <a:lvl1pPr fontAlgn="auto">
              <a:spcBef>
                <a:spcPts val="0"/>
              </a:spcBef>
              <a:spcAft>
                <a:spcPts val="0"/>
              </a:spcAft>
              <a:defRPr>
                <a:latin typeface="+mn-lt"/>
              </a:defRPr>
            </a:lvl1pPr>
          </a:lstStyle>
          <a:p>
            <a:pPr>
              <a:defRPr/>
            </a:pPr>
            <a:fld id="{1E409627-9AED-4D57-814F-BFB8B70A023A}" type="datetimeFigureOut">
              <a:rPr lang="en-US"/>
              <a:pPr>
                <a:defRPr/>
              </a:pPr>
              <a:t>6/18/2014</a:t>
            </a:fld>
            <a:endParaRPr lang="en-US"/>
          </a:p>
        </p:txBody>
      </p:sp>
      <p:sp>
        <p:nvSpPr>
          <p:cNvPr id="3" name="Footer Placeholder 2"/>
          <p:cNvSpPr>
            <a:spLocks noGrp="1"/>
          </p:cNvSpPr>
          <p:nvPr>
            <p:ph type="ftr" sz="quarter" idx="11"/>
          </p:nvPr>
        </p:nvSpPr>
        <p:spPr>
          <a:xfrm>
            <a:off x="2640013" y="6477000"/>
            <a:ext cx="5508625" cy="274638"/>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8313D2DB-2DA3-4B21-8765-5972E3D3C1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18427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181100"/>
          </a:xfrm>
          <a:prstGeom prst="rect">
            <a:avLst/>
          </a:prstGeom>
          <a:solidFill>
            <a:srgbClr val="212121"/>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6985000" cy="10287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029" name="Text Placeholder 2"/>
          <p:cNvSpPr>
            <a:spLocks noGrp="1"/>
          </p:cNvSpPr>
          <p:nvPr>
            <p:ph type="body" idx="1"/>
          </p:nvPr>
        </p:nvSpPr>
        <p:spPr bwMode="auto">
          <a:xfrm>
            <a:off x="457200" y="1431925"/>
            <a:ext cx="8229600" cy="49688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smtClean="0"/>
          </a:p>
        </p:txBody>
      </p:sp>
      <p:sp>
        <p:nvSpPr>
          <p:cNvPr id="13" name="Rectangle 12"/>
          <p:cNvSpPr/>
          <p:nvPr userDrawn="1"/>
        </p:nvSpPr>
        <p:spPr>
          <a:xfrm>
            <a:off x="0" y="6464300"/>
            <a:ext cx="9144000" cy="261938"/>
          </a:xfrm>
          <a:prstGeom prst="rect">
            <a:avLst/>
          </a:prstGeom>
        </p:spPr>
        <p:txBody>
          <a:bodyPr>
            <a:spAutoFit/>
          </a:bodyPr>
          <a:lstStyle/>
          <a:p>
            <a:pPr algn="ctr" fontAlgn="auto">
              <a:spcBef>
                <a:spcPts val="0"/>
              </a:spcBef>
              <a:spcAft>
                <a:spcPts val="0"/>
              </a:spcAft>
              <a:defRPr/>
            </a:pPr>
            <a:r>
              <a:rPr lang="it-IT" sz="1100" dirty="0">
                <a:latin typeface="Lucida Sans"/>
                <a:cs typeface="Lucida Sans"/>
              </a:rPr>
              <a:t>517748-LLP-1-2011-1-IE-COMENIUS-CNW</a:t>
            </a:r>
            <a:endParaRPr lang="en-US" sz="1100" dirty="0">
              <a:latin typeface="Lucida Sans"/>
              <a:cs typeface="Lucida Sans"/>
            </a:endParaRPr>
          </a:p>
        </p:txBody>
      </p:sp>
      <p:pic>
        <p:nvPicPr>
          <p:cNvPr id="1031" name="Picture 3"/>
          <p:cNvPicPr>
            <a:picLocks noChangeAspect="1"/>
          </p:cNvPicPr>
          <p:nvPr userDrawn="1"/>
        </p:nvPicPr>
        <p:blipFill>
          <a:blip r:embed="rId15"/>
          <a:srcRect/>
          <a:stretch>
            <a:fillRect/>
          </a:stretch>
        </p:blipFill>
        <p:spPr bwMode="auto">
          <a:xfrm>
            <a:off x="7531100" y="144463"/>
            <a:ext cx="1524000" cy="4667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rtl="0" eaLnBrk="0" fontAlgn="base" hangingPunct="0">
        <a:spcBef>
          <a:spcPct val="0"/>
        </a:spcBef>
        <a:spcAft>
          <a:spcPct val="0"/>
        </a:spcAft>
        <a:defRPr sz="3600" b="1" kern="1200">
          <a:solidFill>
            <a:srgbClr val="FFC800"/>
          </a:solidFill>
          <a:latin typeface="Lucida Sans"/>
          <a:ea typeface="+mj-ea"/>
          <a:cs typeface="Lucida Sans"/>
        </a:defRPr>
      </a:lvl1pPr>
      <a:lvl2pPr algn="l" rtl="0" eaLnBrk="0" fontAlgn="base" hangingPunct="0">
        <a:spcBef>
          <a:spcPct val="0"/>
        </a:spcBef>
        <a:spcAft>
          <a:spcPct val="0"/>
        </a:spcAft>
        <a:defRPr sz="3600" b="1">
          <a:solidFill>
            <a:srgbClr val="FFC800"/>
          </a:solidFill>
          <a:latin typeface="Lucida Sans" pitchFamily="34" charset="0"/>
        </a:defRPr>
      </a:lvl2pPr>
      <a:lvl3pPr algn="l" rtl="0" eaLnBrk="0" fontAlgn="base" hangingPunct="0">
        <a:spcBef>
          <a:spcPct val="0"/>
        </a:spcBef>
        <a:spcAft>
          <a:spcPct val="0"/>
        </a:spcAft>
        <a:defRPr sz="3600" b="1">
          <a:solidFill>
            <a:srgbClr val="FFC800"/>
          </a:solidFill>
          <a:latin typeface="Lucida Sans" pitchFamily="34" charset="0"/>
        </a:defRPr>
      </a:lvl3pPr>
      <a:lvl4pPr algn="l" rtl="0" eaLnBrk="0" fontAlgn="base" hangingPunct="0">
        <a:spcBef>
          <a:spcPct val="0"/>
        </a:spcBef>
        <a:spcAft>
          <a:spcPct val="0"/>
        </a:spcAft>
        <a:defRPr sz="3600" b="1">
          <a:solidFill>
            <a:srgbClr val="FFC800"/>
          </a:solidFill>
          <a:latin typeface="Lucida Sans" pitchFamily="34" charset="0"/>
        </a:defRPr>
      </a:lvl4pPr>
      <a:lvl5pPr algn="l" rtl="0" eaLnBrk="0" fontAlgn="base" hangingPunct="0">
        <a:spcBef>
          <a:spcPct val="0"/>
        </a:spcBef>
        <a:spcAft>
          <a:spcPct val="0"/>
        </a:spcAft>
        <a:defRPr sz="3600" b="1">
          <a:solidFill>
            <a:srgbClr val="FFC800"/>
          </a:solidFill>
          <a:latin typeface="Lucida Sans" pitchFamily="34" charset="0"/>
        </a:defRPr>
      </a:lvl5pPr>
      <a:lvl6pPr marL="457200" algn="l" rtl="0" fontAlgn="base">
        <a:spcBef>
          <a:spcPct val="0"/>
        </a:spcBef>
        <a:spcAft>
          <a:spcPct val="0"/>
        </a:spcAft>
        <a:defRPr sz="3600" b="1">
          <a:solidFill>
            <a:srgbClr val="FFC800"/>
          </a:solidFill>
          <a:latin typeface="Lucida Sans" pitchFamily="34" charset="0"/>
        </a:defRPr>
      </a:lvl6pPr>
      <a:lvl7pPr marL="914400" algn="l" rtl="0" fontAlgn="base">
        <a:spcBef>
          <a:spcPct val="0"/>
        </a:spcBef>
        <a:spcAft>
          <a:spcPct val="0"/>
        </a:spcAft>
        <a:defRPr sz="3600" b="1">
          <a:solidFill>
            <a:srgbClr val="FFC800"/>
          </a:solidFill>
          <a:latin typeface="Lucida Sans" pitchFamily="34" charset="0"/>
        </a:defRPr>
      </a:lvl7pPr>
      <a:lvl8pPr marL="1371600" algn="l" rtl="0" fontAlgn="base">
        <a:spcBef>
          <a:spcPct val="0"/>
        </a:spcBef>
        <a:spcAft>
          <a:spcPct val="0"/>
        </a:spcAft>
        <a:defRPr sz="3600" b="1">
          <a:solidFill>
            <a:srgbClr val="FFC800"/>
          </a:solidFill>
          <a:latin typeface="Lucida Sans" pitchFamily="34" charset="0"/>
        </a:defRPr>
      </a:lvl8pPr>
      <a:lvl9pPr marL="1828800" algn="l" rtl="0" fontAlgn="base">
        <a:spcBef>
          <a:spcPct val="0"/>
        </a:spcBef>
        <a:spcAft>
          <a:spcPct val="0"/>
        </a:spcAft>
        <a:defRPr sz="3600" b="1">
          <a:solidFill>
            <a:srgbClr val="FFC800"/>
          </a:solidFill>
          <a:latin typeface="Lucida Sans"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Lucida Sans"/>
          <a:ea typeface="+mn-ea"/>
          <a:cs typeface="Lucida San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Lucida Sans"/>
          <a:ea typeface="+mn-ea"/>
          <a:cs typeface="Lucida San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Lucida Sans"/>
          <a:ea typeface="+mn-ea"/>
          <a:cs typeface="Lucida San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Lucida Sans"/>
          <a:ea typeface="+mn-ea"/>
          <a:cs typeface="Lucida San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Lucida Sans"/>
          <a:ea typeface="+mn-ea"/>
          <a:cs typeface="Lucida San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3.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7.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1"/>
          <p:cNvSpPr>
            <a:spLocks noGrp="1"/>
          </p:cNvSpPr>
          <p:nvPr>
            <p:ph type="subTitle" idx="1"/>
          </p:nvPr>
        </p:nvSpPr>
        <p:spPr>
          <a:xfrm>
            <a:off x="552450" y="4799013"/>
            <a:ext cx="8077200" cy="857250"/>
          </a:xfrm>
          <a:solidFill>
            <a:schemeClr val="tx2">
              <a:alpha val="90195"/>
            </a:schemeClr>
          </a:solidFill>
        </p:spPr>
        <p:txBody>
          <a:bodyPr/>
          <a:lstStyle/>
          <a:p>
            <a:pPr eaLnBrk="1" hangingPunct="1">
              <a:lnSpc>
                <a:spcPct val="80000"/>
              </a:lnSpc>
            </a:pPr>
            <a:r>
              <a:rPr lang="bg-BG" sz="3200" smtClean="0">
                <a:solidFill>
                  <a:srgbClr val="404040"/>
                </a:solidFill>
                <a:latin typeface="Arial" charset="0"/>
              </a:rPr>
              <a:t>Менторство</a:t>
            </a:r>
            <a:r>
              <a:rPr lang="en-US" sz="3200" smtClean="0">
                <a:solidFill>
                  <a:srgbClr val="404040"/>
                </a:solidFill>
                <a:latin typeface="Lucida Sans" pitchFamily="34" charset="0"/>
              </a:rPr>
              <a:t> / </a:t>
            </a:r>
            <a:endParaRPr lang="bg-BG" sz="3200" smtClean="0">
              <a:solidFill>
                <a:srgbClr val="404040"/>
              </a:solidFill>
              <a:latin typeface="Arial" charset="0"/>
            </a:endParaRPr>
          </a:p>
          <a:p>
            <a:pPr eaLnBrk="1" hangingPunct="1">
              <a:lnSpc>
                <a:spcPct val="80000"/>
              </a:lnSpc>
            </a:pPr>
            <a:r>
              <a:rPr lang="bg-BG" sz="3200" smtClean="0">
                <a:solidFill>
                  <a:srgbClr val="404040"/>
                </a:solidFill>
                <a:latin typeface="Arial" charset="0"/>
              </a:rPr>
              <a:t>Подкрепа в процеса на учене</a:t>
            </a:r>
            <a:endParaRPr lang="en-US" sz="3200" smtClean="0">
              <a:solidFill>
                <a:srgbClr val="404040"/>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descr="palkki.jpg"/>
          <p:cNvPicPr>
            <a:picLocks noChangeAspect="1"/>
          </p:cNvPicPr>
          <p:nvPr/>
        </p:nvPicPr>
        <p:blipFill>
          <a:blip r:embed="rId2"/>
          <a:srcRect/>
          <a:stretch>
            <a:fillRect/>
          </a:stretch>
        </p:blipFill>
        <p:spPr bwMode="auto">
          <a:xfrm>
            <a:off x="-36513" y="-20638"/>
            <a:ext cx="9271001" cy="1309688"/>
          </a:xfrm>
          <a:prstGeom prst="rect">
            <a:avLst/>
          </a:prstGeom>
          <a:noFill/>
          <a:ln w="9525">
            <a:noFill/>
            <a:miter lim="800000"/>
            <a:headEnd/>
            <a:tailEnd/>
          </a:ln>
        </p:spPr>
      </p:pic>
      <p:pic>
        <p:nvPicPr>
          <p:cNvPr id="25602" name="Picture 4" descr="class_317799_3744.jpg"/>
          <p:cNvPicPr>
            <a:picLocks noChangeAspect="1"/>
          </p:cNvPicPr>
          <p:nvPr/>
        </p:nvPicPr>
        <p:blipFill>
          <a:blip r:embed="rId3"/>
          <a:srcRect b="37862"/>
          <a:stretch>
            <a:fillRect/>
          </a:stretch>
        </p:blipFill>
        <p:spPr bwMode="auto">
          <a:xfrm>
            <a:off x="0" y="1295400"/>
            <a:ext cx="9251950" cy="4306888"/>
          </a:xfrm>
          <a:prstGeom prst="rect">
            <a:avLst/>
          </a:prstGeom>
          <a:noFill/>
          <a:ln w="9525">
            <a:noFill/>
            <a:miter lim="800000"/>
            <a:headEnd/>
            <a:tailEnd/>
          </a:ln>
        </p:spPr>
      </p:pic>
      <p:pic>
        <p:nvPicPr>
          <p:cNvPr id="25603" name="Picture 7" descr="logo.png"/>
          <p:cNvPicPr>
            <a:picLocks noChangeAspect="1"/>
          </p:cNvPicPr>
          <p:nvPr/>
        </p:nvPicPr>
        <p:blipFill>
          <a:blip r:embed="rId4"/>
          <a:srcRect/>
          <a:stretch>
            <a:fillRect/>
          </a:stretch>
        </p:blipFill>
        <p:spPr bwMode="auto">
          <a:xfrm>
            <a:off x="152400" y="6094413"/>
            <a:ext cx="1828800" cy="560387"/>
          </a:xfrm>
          <a:prstGeom prst="rect">
            <a:avLst/>
          </a:prstGeom>
          <a:noFill/>
          <a:ln w="9525">
            <a:noFill/>
            <a:miter lim="800000"/>
            <a:headEnd/>
            <a:tailEnd/>
          </a:ln>
        </p:spPr>
      </p:pic>
      <p:pic>
        <p:nvPicPr>
          <p:cNvPr id="25604" name="Picture 8" descr="new_LLP_Logo.JPG"/>
          <p:cNvPicPr>
            <a:picLocks noChangeAspect="1"/>
          </p:cNvPicPr>
          <p:nvPr/>
        </p:nvPicPr>
        <p:blipFill>
          <a:blip r:embed="rId5"/>
          <a:srcRect b="14049"/>
          <a:stretch>
            <a:fillRect/>
          </a:stretch>
        </p:blipFill>
        <p:spPr bwMode="auto">
          <a:xfrm>
            <a:off x="6985000" y="6000750"/>
            <a:ext cx="2159000" cy="777875"/>
          </a:xfrm>
          <a:prstGeom prst="rect">
            <a:avLst/>
          </a:prstGeom>
          <a:noFill/>
          <a:ln w="9525">
            <a:noFill/>
            <a:miter lim="800000"/>
            <a:headEnd/>
            <a:tailEnd/>
          </a:ln>
        </p:spPr>
      </p:pic>
      <p:sp>
        <p:nvSpPr>
          <p:cNvPr id="25605" name="Text Box 6"/>
          <p:cNvSpPr txBox="1">
            <a:spLocks noChangeArrowheads="1"/>
          </p:cNvSpPr>
          <p:nvPr/>
        </p:nvSpPr>
        <p:spPr bwMode="auto">
          <a:xfrm>
            <a:off x="168275" y="295275"/>
            <a:ext cx="8272463" cy="1066800"/>
          </a:xfrm>
          <a:prstGeom prst="rect">
            <a:avLst/>
          </a:prstGeom>
          <a:noFill/>
          <a:ln w="9525">
            <a:noFill/>
            <a:miter lim="800000"/>
            <a:headEnd/>
            <a:tailEnd/>
          </a:ln>
        </p:spPr>
        <p:txBody>
          <a:bodyPr>
            <a:spAutoFit/>
          </a:bodyPr>
          <a:lstStyle/>
          <a:p>
            <a:pPr>
              <a:spcBef>
                <a:spcPct val="50000"/>
              </a:spcBef>
            </a:pPr>
            <a:r>
              <a:rPr lang="bg-BG" sz="3200"/>
              <a:t>Менторство за развитие на академичните умения</a:t>
            </a:r>
            <a:endParaRPr lang="en-US" sz="32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p:cNvPicPr>
          <p:nvPr/>
        </p:nvPicPr>
        <p:blipFill>
          <a:blip r:embed="rId2"/>
          <a:srcRect l="12276" t="-2" b="39195"/>
          <a:stretch>
            <a:fillRect/>
          </a:stretch>
        </p:blipFill>
        <p:spPr bwMode="auto">
          <a:xfrm>
            <a:off x="2819400" y="1403350"/>
            <a:ext cx="3482975" cy="3619500"/>
          </a:xfrm>
          <a:prstGeom prst="rect">
            <a:avLst/>
          </a:prstGeom>
          <a:noFill/>
          <a:ln w="9525">
            <a:noFill/>
            <a:miter lim="800000"/>
            <a:headEnd/>
            <a:tailEnd/>
          </a:ln>
        </p:spPr>
      </p:pic>
      <p:pic>
        <p:nvPicPr>
          <p:cNvPr id="26626" name="Picture 5"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26627"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Менторството може да се използва за адресиране на различни нужди в една приобщаваща класна стая</a:t>
            </a:r>
            <a:r>
              <a:rPr lang="en-US" sz="1600">
                <a:solidFill>
                  <a:srgbClr val="404040"/>
                </a:solidFill>
                <a:latin typeface="Lucida Sans" pitchFamily="34" charset="0"/>
              </a:rPr>
              <a:t>.</a:t>
            </a:r>
            <a:r>
              <a:rPr lang="bg-BG" sz="1600">
                <a:solidFill>
                  <a:srgbClr val="404040"/>
                </a:solidFill>
              </a:rPr>
              <a:t> Менторството е като всяка друга образователна стратегия</a:t>
            </a:r>
            <a:r>
              <a:rPr lang="en-US" sz="1600">
                <a:solidFill>
                  <a:srgbClr val="404040"/>
                </a:solidFill>
                <a:latin typeface="Lucida Sans" pitchFamily="34" charset="0"/>
              </a:rPr>
              <a:t>. </a:t>
            </a:r>
            <a:r>
              <a:rPr lang="bg-BG" sz="1600">
                <a:solidFill>
                  <a:srgbClr val="404040"/>
                </a:solidFill>
              </a:rPr>
              <a:t>То е ефективно, но ефективността му зависи от </a:t>
            </a:r>
            <a:r>
              <a:rPr lang="en-US" sz="1600">
                <a:solidFill>
                  <a:srgbClr val="404040"/>
                </a:solidFill>
                <a:latin typeface="Lucida Sans" pitchFamily="34" charset="0"/>
              </a:rPr>
              <a:t> </a:t>
            </a:r>
            <a:r>
              <a:rPr lang="bg-BG" sz="1600">
                <a:solidFill>
                  <a:srgbClr val="404040"/>
                </a:solidFill>
              </a:rPr>
              <a:t>използваните стратегии за преподаване и комуникация</a:t>
            </a:r>
            <a:r>
              <a:rPr lang="en-US" sz="1600">
                <a:solidFill>
                  <a:srgbClr val="404040"/>
                </a:solidFill>
                <a:latin typeface="Lucida Sans" pitchFamily="34" charset="0"/>
              </a:rPr>
              <a:t>.</a:t>
            </a:r>
          </a:p>
        </p:txBody>
      </p:sp>
      <p:sp>
        <p:nvSpPr>
          <p:cNvPr id="26628" name="Text Box 6"/>
          <p:cNvSpPr txBox="1">
            <a:spLocks noChangeArrowheads="1"/>
          </p:cNvSpPr>
          <p:nvPr/>
        </p:nvSpPr>
        <p:spPr bwMode="auto">
          <a:xfrm>
            <a:off x="168275" y="295275"/>
            <a:ext cx="8272463" cy="1066800"/>
          </a:xfrm>
          <a:prstGeom prst="rect">
            <a:avLst/>
          </a:prstGeom>
          <a:noFill/>
          <a:ln w="9525">
            <a:noFill/>
            <a:miter lim="800000"/>
            <a:headEnd/>
            <a:tailEnd/>
          </a:ln>
        </p:spPr>
        <p:txBody>
          <a:bodyPr>
            <a:spAutoFit/>
          </a:bodyPr>
          <a:lstStyle/>
          <a:p>
            <a:pPr>
              <a:spcBef>
                <a:spcPct val="50000"/>
              </a:spcBef>
            </a:pPr>
            <a:r>
              <a:rPr lang="bg-BG" sz="3200"/>
              <a:t>Менторство за развитие на академичните умения</a:t>
            </a:r>
            <a:endParaRPr lang="en-US" sz="32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2"/>
          <a:srcRect/>
          <a:stretch>
            <a:fillRect/>
          </a:stretch>
        </p:blipFill>
        <p:spPr bwMode="auto">
          <a:xfrm>
            <a:off x="2033588" y="1430338"/>
            <a:ext cx="5037137" cy="3592512"/>
          </a:xfrm>
          <a:prstGeom prst="rect">
            <a:avLst/>
          </a:prstGeom>
          <a:noFill/>
          <a:ln w="9525">
            <a:noFill/>
            <a:miter lim="800000"/>
            <a:headEnd/>
            <a:tailEnd/>
          </a:ln>
        </p:spPr>
      </p:pic>
      <p:pic>
        <p:nvPicPr>
          <p:cNvPr id="27650" name="Picture 5"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27651"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Менторите обикновено имат полза от процеса на менторство в сфери, в които са натрупали експертиза и опит, но в процеса на менторство те също така могат да израстват и да натрупват увереност</a:t>
            </a:r>
            <a:r>
              <a:rPr lang="en-US" sz="1600">
                <a:solidFill>
                  <a:srgbClr val="404040"/>
                </a:solidFill>
                <a:latin typeface="Lucida Sans" pitchFamily="34" charset="0"/>
              </a:rPr>
              <a:t>.</a:t>
            </a:r>
          </a:p>
          <a:p>
            <a:pPr marL="117475">
              <a:buClr>
                <a:srgbClr val="F0AD00"/>
              </a:buClr>
              <a:buSzPct val="80000"/>
            </a:pPr>
            <a:endParaRPr lang="en-US" sz="1600">
              <a:solidFill>
                <a:srgbClr val="404040"/>
              </a:solidFill>
              <a:latin typeface="Lucida Sans" pitchFamily="34" charset="0"/>
            </a:endParaRPr>
          </a:p>
        </p:txBody>
      </p:sp>
      <p:sp>
        <p:nvSpPr>
          <p:cNvPr id="27652"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Ползи за ментора</a:t>
            </a:r>
            <a:endParaRPr lang="en-US" sz="3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explain_1200271_41151720.jpg"/>
          <p:cNvPicPr>
            <a:picLocks noChangeAspect="1"/>
          </p:cNvPicPr>
          <p:nvPr/>
        </p:nvPicPr>
        <p:blipFill>
          <a:blip r:embed="rId2"/>
          <a:srcRect/>
          <a:stretch>
            <a:fillRect/>
          </a:stretch>
        </p:blipFill>
        <p:spPr bwMode="auto">
          <a:xfrm>
            <a:off x="2092325" y="1344613"/>
            <a:ext cx="4997450" cy="3748087"/>
          </a:xfrm>
          <a:prstGeom prst="rect">
            <a:avLst/>
          </a:prstGeom>
          <a:noFill/>
          <a:ln w="9525">
            <a:noFill/>
            <a:miter lim="800000"/>
            <a:headEnd/>
            <a:tailEnd/>
          </a:ln>
        </p:spPr>
      </p:pic>
      <p:pic>
        <p:nvPicPr>
          <p:cNvPr id="28674" name="Picture 5"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28675"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Включват по-добро отношение към училището и към бъдещето</a:t>
            </a:r>
            <a:r>
              <a:rPr lang="en-US" sz="1600">
                <a:solidFill>
                  <a:srgbClr val="404040"/>
                </a:solidFill>
                <a:latin typeface="Lucida Sans" pitchFamily="34" charset="0"/>
              </a:rPr>
              <a:t>, </a:t>
            </a:r>
            <a:r>
              <a:rPr lang="bg-BG" sz="1600">
                <a:solidFill>
                  <a:srgbClr val="404040"/>
                </a:solidFill>
              </a:rPr>
              <a:t>по-голяма увереност в спосбностите си за учене</a:t>
            </a:r>
            <a:r>
              <a:rPr lang="en-US" sz="1600">
                <a:solidFill>
                  <a:srgbClr val="404040"/>
                </a:solidFill>
                <a:latin typeface="Lucida Sans" pitchFamily="34" charset="0"/>
              </a:rPr>
              <a:t>, </a:t>
            </a:r>
            <a:r>
              <a:rPr lang="bg-BG" sz="1600">
                <a:solidFill>
                  <a:srgbClr val="404040"/>
                </a:solidFill>
              </a:rPr>
              <a:t>по-успешно справяне с ученето</a:t>
            </a:r>
            <a:r>
              <a:rPr lang="en-US" sz="1600">
                <a:solidFill>
                  <a:srgbClr val="404040"/>
                </a:solidFill>
                <a:latin typeface="Lucida Sans" pitchFamily="34" charset="0"/>
              </a:rPr>
              <a:t>, </a:t>
            </a:r>
            <a:r>
              <a:rPr lang="bg-BG" sz="1600">
                <a:solidFill>
                  <a:srgbClr val="404040"/>
                </a:solidFill>
              </a:rPr>
              <a:t>както и по-позитивни отношения със семейството и приятелите си</a:t>
            </a:r>
            <a:r>
              <a:rPr lang="en-US" sz="1600">
                <a:solidFill>
                  <a:srgbClr val="404040"/>
                </a:solidFill>
                <a:latin typeface="Lucida Sans" pitchFamily="34" charset="0"/>
              </a:rPr>
              <a:t>.</a:t>
            </a:r>
          </a:p>
        </p:txBody>
      </p:sp>
      <p:sp>
        <p:nvSpPr>
          <p:cNvPr id="28676" name="Text Box 6"/>
          <p:cNvSpPr txBox="1">
            <a:spLocks noChangeArrowheads="1"/>
          </p:cNvSpPr>
          <p:nvPr/>
        </p:nvSpPr>
        <p:spPr bwMode="auto">
          <a:xfrm>
            <a:off x="168275" y="295275"/>
            <a:ext cx="8272463" cy="1066800"/>
          </a:xfrm>
          <a:prstGeom prst="rect">
            <a:avLst/>
          </a:prstGeom>
          <a:noFill/>
          <a:ln w="9525">
            <a:noFill/>
            <a:miter lim="800000"/>
            <a:headEnd/>
            <a:tailEnd/>
          </a:ln>
        </p:spPr>
        <p:txBody>
          <a:bodyPr>
            <a:spAutoFit/>
          </a:bodyPr>
          <a:lstStyle/>
          <a:p>
            <a:pPr>
              <a:spcBef>
                <a:spcPct val="50000"/>
              </a:spcBef>
            </a:pPr>
            <a:r>
              <a:rPr lang="bg-BG" sz="3200"/>
              <a:t>Ползи за получаващия менторска подкрепа</a:t>
            </a:r>
            <a:endParaRPr lang="en-US" sz="3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descr="people_1074933_60672803.jpg"/>
          <p:cNvPicPr>
            <a:picLocks noChangeAspect="1"/>
          </p:cNvPicPr>
          <p:nvPr/>
        </p:nvPicPr>
        <p:blipFill>
          <a:blip r:embed="rId2"/>
          <a:srcRect l="2" r="-433" b="4337"/>
          <a:stretch>
            <a:fillRect/>
          </a:stretch>
        </p:blipFill>
        <p:spPr bwMode="auto">
          <a:xfrm>
            <a:off x="0" y="1277938"/>
            <a:ext cx="9301163" cy="4360862"/>
          </a:xfrm>
          <a:prstGeom prst="rect">
            <a:avLst/>
          </a:prstGeom>
          <a:noFill/>
          <a:ln w="9525">
            <a:noFill/>
            <a:miter lim="800000"/>
            <a:headEnd/>
            <a:tailEnd/>
          </a:ln>
        </p:spPr>
      </p:pic>
      <p:pic>
        <p:nvPicPr>
          <p:cNvPr id="29698" name="Picture 3"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pic>
        <p:nvPicPr>
          <p:cNvPr id="29699" name="Picture 7" descr="logo.png"/>
          <p:cNvPicPr>
            <a:picLocks noChangeAspect="1"/>
          </p:cNvPicPr>
          <p:nvPr/>
        </p:nvPicPr>
        <p:blipFill>
          <a:blip r:embed="rId4"/>
          <a:srcRect/>
          <a:stretch>
            <a:fillRect/>
          </a:stretch>
        </p:blipFill>
        <p:spPr bwMode="auto">
          <a:xfrm>
            <a:off x="152400" y="6094413"/>
            <a:ext cx="1828800" cy="560387"/>
          </a:xfrm>
          <a:prstGeom prst="rect">
            <a:avLst/>
          </a:prstGeom>
          <a:noFill/>
          <a:ln w="9525">
            <a:noFill/>
            <a:miter lim="800000"/>
            <a:headEnd/>
            <a:tailEnd/>
          </a:ln>
        </p:spPr>
      </p:pic>
      <p:pic>
        <p:nvPicPr>
          <p:cNvPr id="29700" name="Picture 8" descr="new_LLP_Logo.JPG"/>
          <p:cNvPicPr>
            <a:picLocks noChangeAspect="1"/>
          </p:cNvPicPr>
          <p:nvPr/>
        </p:nvPicPr>
        <p:blipFill>
          <a:blip r:embed="rId5"/>
          <a:srcRect b="14049"/>
          <a:stretch>
            <a:fillRect/>
          </a:stretch>
        </p:blipFill>
        <p:spPr bwMode="auto">
          <a:xfrm>
            <a:off x="6985000" y="6000750"/>
            <a:ext cx="2159000" cy="777875"/>
          </a:xfrm>
          <a:prstGeom prst="rect">
            <a:avLst/>
          </a:prstGeom>
          <a:noFill/>
          <a:ln w="9525">
            <a:noFill/>
            <a:miter lim="800000"/>
            <a:headEnd/>
            <a:tailEnd/>
          </a:ln>
        </p:spPr>
      </p:pic>
      <p:sp>
        <p:nvSpPr>
          <p:cNvPr id="29701"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Менторство в полза на ученици</a:t>
            </a:r>
            <a:endParaRPr lang="en-US" sz="32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happy_653181_71048247.jpg"/>
          <p:cNvPicPr>
            <a:picLocks noChangeAspect="1"/>
          </p:cNvPicPr>
          <p:nvPr/>
        </p:nvPicPr>
        <p:blipFill>
          <a:blip r:embed="rId2"/>
          <a:srcRect/>
          <a:stretch>
            <a:fillRect/>
          </a:stretch>
        </p:blipFill>
        <p:spPr bwMode="auto">
          <a:xfrm>
            <a:off x="1811338" y="1346200"/>
            <a:ext cx="5597525" cy="3733800"/>
          </a:xfrm>
          <a:prstGeom prst="rect">
            <a:avLst/>
          </a:prstGeom>
          <a:noFill/>
          <a:ln w="9525">
            <a:noFill/>
            <a:miter lim="800000"/>
            <a:headEnd/>
            <a:tailEnd/>
          </a:ln>
        </p:spPr>
      </p:pic>
      <p:pic>
        <p:nvPicPr>
          <p:cNvPr id="30722" name="Picture 5"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30723"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Менторите влизат в ролята на модели на поведение и изграждане на определени позитивни качества</a:t>
            </a:r>
            <a:r>
              <a:rPr lang="en-US" sz="1600">
                <a:solidFill>
                  <a:srgbClr val="404040"/>
                </a:solidFill>
                <a:latin typeface="Lucida Sans" pitchFamily="34" charset="0"/>
              </a:rPr>
              <a:t>; </a:t>
            </a:r>
            <a:r>
              <a:rPr lang="bg-BG" sz="1600">
                <a:solidFill>
                  <a:srgbClr val="404040"/>
                </a:solidFill>
              </a:rPr>
              <a:t>споделят опит</a:t>
            </a:r>
            <a:r>
              <a:rPr lang="en-US" sz="1600">
                <a:solidFill>
                  <a:srgbClr val="404040"/>
                </a:solidFill>
                <a:latin typeface="Lucida Sans" pitchFamily="34" charset="0"/>
              </a:rPr>
              <a:t>; </a:t>
            </a:r>
            <a:r>
              <a:rPr lang="bg-BG" sz="1600">
                <a:solidFill>
                  <a:srgbClr val="404040"/>
                </a:solidFill>
              </a:rPr>
              <a:t>изслушват получаващия подкрепа относно неговите мисли и чувства</a:t>
            </a:r>
            <a:r>
              <a:rPr lang="en-US" sz="1600">
                <a:solidFill>
                  <a:srgbClr val="404040"/>
                </a:solidFill>
                <a:latin typeface="Lucida Sans" pitchFamily="34" charset="0"/>
              </a:rPr>
              <a:t>; </a:t>
            </a:r>
            <a:r>
              <a:rPr lang="bg-BG" sz="1600">
                <a:solidFill>
                  <a:srgbClr val="404040"/>
                </a:solidFill>
              </a:rPr>
              <a:t>предлагат съвети, подкрепа и окуражване</a:t>
            </a:r>
            <a:r>
              <a:rPr lang="en-US" sz="1600">
                <a:solidFill>
                  <a:srgbClr val="404040"/>
                </a:solidFill>
                <a:latin typeface="Lucida Sans" pitchFamily="34" charset="0"/>
              </a:rPr>
              <a:t>. </a:t>
            </a:r>
            <a:r>
              <a:rPr lang="bg-BG" sz="1600">
                <a:solidFill>
                  <a:srgbClr val="404040"/>
                </a:solidFill>
              </a:rPr>
              <a:t>Като споделят опита си и се срещат редовно с ученици, които са преминали от начален в прогимназиален етап, менторите са ролеви модели за тях и могат да помогнат на учениците </a:t>
            </a:r>
            <a:r>
              <a:rPr lang="en-US" sz="1600">
                <a:solidFill>
                  <a:srgbClr val="404040"/>
                </a:solidFill>
                <a:latin typeface="Lucida Sans" pitchFamily="34" charset="0"/>
              </a:rPr>
              <a:t> </a:t>
            </a:r>
            <a:r>
              <a:rPr lang="bg-BG" sz="1600">
                <a:solidFill>
                  <a:srgbClr val="404040"/>
                </a:solidFill>
              </a:rPr>
              <a:t>да осъзнаят талантите си и да развият увереността си в своите способности. </a:t>
            </a:r>
            <a:endParaRPr lang="en-US" sz="1600">
              <a:solidFill>
                <a:srgbClr val="404040"/>
              </a:solidFill>
              <a:latin typeface="Lucida Sans" pitchFamily="34" charset="0"/>
            </a:endParaRPr>
          </a:p>
        </p:txBody>
      </p:sp>
      <p:sp>
        <p:nvSpPr>
          <p:cNvPr id="30724"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Менторство за ученици</a:t>
            </a:r>
            <a:endParaRPr lang="en-US" sz="32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descr="mentor_672597_43644585.jpg"/>
          <p:cNvPicPr>
            <a:picLocks noChangeAspect="1"/>
          </p:cNvPicPr>
          <p:nvPr/>
        </p:nvPicPr>
        <p:blipFill>
          <a:blip r:embed="rId2"/>
          <a:srcRect t="1941" b="41583"/>
          <a:stretch>
            <a:fillRect/>
          </a:stretch>
        </p:blipFill>
        <p:spPr bwMode="auto">
          <a:xfrm>
            <a:off x="-19050" y="1289050"/>
            <a:ext cx="9253538" cy="4164013"/>
          </a:xfrm>
          <a:prstGeom prst="rect">
            <a:avLst/>
          </a:prstGeom>
          <a:noFill/>
          <a:ln w="9525">
            <a:noFill/>
            <a:miter lim="800000"/>
            <a:headEnd/>
            <a:tailEnd/>
          </a:ln>
        </p:spPr>
      </p:pic>
      <p:pic>
        <p:nvPicPr>
          <p:cNvPr id="31746" name="Picture 4"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pic>
        <p:nvPicPr>
          <p:cNvPr id="31747" name="Picture 6" descr="logo.png"/>
          <p:cNvPicPr>
            <a:picLocks noChangeAspect="1"/>
          </p:cNvPicPr>
          <p:nvPr/>
        </p:nvPicPr>
        <p:blipFill>
          <a:blip r:embed="rId4"/>
          <a:srcRect/>
          <a:stretch>
            <a:fillRect/>
          </a:stretch>
        </p:blipFill>
        <p:spPr bwMode="auto">
          <a:xfrm>
            <a:off x="152400" y="6094413"/>
            <a:ext cx="1828800" cy="560387"/>
          </a:xfrm>
          <a:prstGeom prst="rect">
            <a:avLst/>
          </a:prstGeom>
          <a:noFill/>
          <a:ln w="9525">
            <a:noFill/>
            <a:miter lim="800000"/>
            <a:headEnd/>
            <a:tailEnd/>
          </a:ln>
        </p:spPr>
      </p:pic>
      <p:pic>
        <p:nvPicPr>
          <p:cNvPr id="31748" name="Picture 7" descr="new_LLP_Logo.JPG"/>
          <p:cNvPicPr>
            <a:picLocks noChangeAspect="1"/>
          </p:cNvPicPr>
          <p:nvPr/>
        </p:nvPicPr>
        <p:blipFill>
          <a:blip r:embed="rId5"/>
          <a:srcRect b="14049"/>
          <a:stretch>
            <a:fillRect/>
          </a:stretch>
        </p:blipFill>
        <p:spPr bwMode="auto">
          <a:xfrm>
            <a:off x="6985000" y="6000750"/>
            <a:ext cx="2159000" cy="777875"/>
          </a:xfrm>
          <a:prstGeom prst="rect">
            <a:avLst/>
          </a:prstGeom>
          <a:noFill/>
          <a:ln w="9525">
            <a:noFill/>
            <a:miter lim="800000"/>
            <a:headEnd/>
            <a:tailEnd/>
          </a:ln>
        </p:spPr>
      </p:pic>
      <p:sp>
        <p:nvSpPr>
          <p:cNvPr id="31749"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Менторство за учители</a:t>
            </a:r>
            <a:endParaRPr lang="en-US" sz="32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kidsschool_DSCN0022.jpg"/>
          <p:cNvPicPr>
            <a:picLocks noChangeAspect="1"/>
          </p:cNvPicPr>
          <p:nvPr/>
        </p:nvPicPr>
        <p:blipFill>
          <a:blip r:embed="rId2"/>
          <a:srcRect/>
          <a:stretch>
            <a:fillRect/>
          </a:stretch>
        </p:blipFill>
        <p:spPr bwMode="auto">
          <a:xfrm>
            <a:off x="2073275" y="1438275"/>
            <a:ext cx="4873625" cy="3654425"/>
          </a:xfrm>
          <a:prstGeom prst="rect">
            <a:avLst/>
          </a:prstGeom>
          <a:noFill/>
          <a:ln w="9525">
            <a:noFill/>
            <a:miter lim="800000"/>
            <a:headEnd/>
            <a:tailEnd/>
          </a:ln>
        </p:spPr>
      </p:pic>
      <p:pic>
        <p:nvPicPr>
          <p:cNvPr id="32770" name="Picture 6"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32771"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Менторските програми трябва да включват регулярни срещи за сътрудничество между учители с опит, които работят ефективно, и нови учители, така че да бъдат адресирани предизвикателствата, които те срещат. Участниците в менторката програма наблюдават взаимно класните си стаи, дискутират методите си на преподаване, оценяване и ръководство на процесите в класната стая.</a:t>
            </a:r>
            <a:endParaRPr lang="en-US" sz="1600">
              <a:solidFill>
                <a:srgbClr val="404040"/>
              </a:solidFill>
            </a:endParaRPr>
          </a:p>
        </p:txBody>
      </p:sp>
      <p:sp>
        <p:nvSpPr>
          <p:cNvPr id="32772"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Менторство за учители</a:t>
            </a:r>
            <a:endParaRPr lang="en-US" sz="3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assess_835946_36968958.jpg"/>
          <p:cNvPicPr>
            <a:picLocks noChangeAspect="1"/>
          </p:cNvPicPr>
          <p:nvPr/>
        </p:nvPicPr>
        <p:blipFill>
          <a:blip r:embed="rId2"/>
          <a:srcRect/>
          <a:stretch>
            <a:fillRect/>
          </a:stretch>
        </p:blipFill>
        <p:spPr bwMode="auto">
          <a:xfrm>
            <a:off x="2109788" y="1344613"/>
            <a:ext cx="4979987" cy="3735387"/>
          </a:xfrm>
          <a:prstGeom prst="rect">
            <a:avLst/>
          </a:prstGeom>
          <a:noFill/>
          <a:ln w="9525">
            <a:noFill/>
            <a:miter lim="800000"/>
            <a:headEnd/>
            <a:tailEnd/>
          </a:ln>
        </p:spPr>
      </p:pic>
      <p:pic>
        <p:nvPicPr>
          <p:cNvPr id="33794" name="Picture 8"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33795" name="Rectangle 10"/>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Менторите трябва да изготвят план за обмен на информация и подкрепа</a:t>
            </a:r>
            <a:r>
              <a:rPr lang="en-US" sz="1600">
                <a:solidFill>
                  <a:srgbClr val="404040"/>
                </a:solidFill>
                <a:latin typeface="Lucida Sans" pitchFamily="34" charset="0"/>
              </a:rPr>
              <a:t>. </a:t>
            </a:r>
            <a:r>
              <a:rPr lang="bg-BG" sz="1600">
                <a:solidFill>
                  <a:srgbClr val="404040"/>
                </a:solidFill>
              </a:rPr>
              <a:t>Получаващите менторска подкрепа също могат да разчитат на списък с въпроси, които да фасилитират комуникацията им с техните ментори. </a:t>
            </a:r>
            <a:endParaRPr lang="en-US" sz="1600">
              <a:solidFill>
                <a:srgbClr val="404040"/>
              </a:solidFill>
            </a:endParaRPr>
          </a:p>
          <a:p>
            <a:pPr marL="117475">
              <a:buClr>
                <a:srgbClr val="F0AD00"/>
              </a:buClr>
              <a:buSzPct val="80000"/>
            </a:pPr>
            <a:endParaRPr lang="en-US" sz="1600">
              <a:solidFill>
                <a:srgbClr val="404040"/>
              </a:solidFill>
              <a:latin typeface="Lucida Sans" pitchFamily="34" charset="0"/>
            </a:endParaRPr>
          </a:p>
        </p:txBody>
      </p:sp>
      <p:sp>
        <p:nvSpPr>
          <p:cNvPr id="33796"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Менторство за учители</a:t>
            </a:r>
            <a:endParaRPr lang="en-US" sz="32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momandchild_721847_10797023.jpg"/>
          <p:cNvPicPr>
            <a:picLocks noChangeAspect="1"/>
          </p:cNvPicPr>
          <p:nvPr/>
        </p:nvPicPr>
        <p:blipFill>
          <a:blip r:embed="rId2"/>
          <a:srcRect t="1968" b="40218"/>
          <a:stretch>
            <a:fillRect/>
          </a:stretch>
        </p:blipFill>
        <p:spPr bwMode="auto">
          <a:xfrm>
            <a:off x="0" y="1289050"/>
            <a:ext cx="9218613" cy="4200525"/>
          </a:xfrm>
          <a:prstGeom prst="rect">
            <a:avLst/>
          </a:prstGeom>
          <a:noFill/>
          <a:ln w="9525">
            <a:noFill/>
            <a:miter lim="800000"/>
            <a:headEnd/>
            <a:tailEnd/>
          </a:ln>
        </p:spPr>
      </p:pic>
      <p:pic>
        <p:nvPicPr>
          <p:cNvPr id="34818" name="Picture 3"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pic>
        <p:nvPicPr>
          <p:cNvPr id="34819" name="Picture 5" descr="logo.png"/>
          <p:cNvPicPr>
            <a:picLocks noChangeAspect="1"/>
          </p:cNvPicPr>
          <p:nvPr/>
        </p:nvPicPr>
        <p:blipFill>
          <a:blip r:embed="rId4"/>
          <a:srcRect/>
          <a:stretch>
            <a:fillRect/>
          </a:stretch>
        </p:blipFill>
        <p:spPr bwMode="auto">
          <a:xfrm>
            <a:off x="152400" y="6094413"/>
            <a:ext cx="1828800" cy="560387"/>
          </a:xfrm>
          <a:prstGeom prst="rect">
            <a:avLst/>
          </a:prstGeom>
          <a:noFill/>
          <a:ln w="9525">
            <a:noFill/>
            <a:miter lim="800000"/>
            <a:headEnd/>
            <a:tailEnd/>
          </a:ln>
        </p:spPr>
      </p:pic>
      <p:pic>
        <p:nvPicPr>
          <p:cNvPr id="34820" name="Picture 6" descr="new_LLP_Logo.JPG"/>
          <p:cNvPicPr>
            <a:picLocks noChangeAspect="1"/>
          </p:cNvPicPr>
          <p:nvPr/>
        </p:nvPicPr>
        <p:blipFill>
          <a:blip r:embed="rId5"/>
          <a:srcRect b="14049"/>
          <a:stretch>
            <a:fillRect/>
          </a:stretch>
        </p:blipFill>
        <p:spPr bwMode="auto">
          <a:xfrm>
            <a:off x="6985000" y="6000750"/>
            <a:ext cx="2159000" cy="777875"/>
          </a:xfrm>
          <a:prstGeom prst="rect">
            <a:avLst/>
          </a:prstGeom>
          <a:noFill/>
          <a:ln w="9525">
            <a:noFill/>
            <a:miter lim="800000"/>
            <a:headEnd/>
            <a:tailEnd/>
          </a:ln>
        </p:spPr>
      </p:pic>
      <p:sp>
        <p:nvSpPr>
          <p:cNvPr id="34821"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Менторство за родители</a:t>
            </a:r>
            <a:endParaRPr lang="en-US" sz="32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4294967295"/>
          </p:nvPr>
        </p:nvSpPr>
        <p:spPr>
          <a:xfrm>
            <a:off x="168275" y="1431925"/>
            <a:ext cx="3536950" cy="3797300"/>
          </a:xfrm>
        </p:spPr>
        <p:txBody>
          <a:bodyPr/>
          <a:lstStyle/>
          <a:p>
            <a:pPr marL="117475" indent="0" eaLnBrk="1" hangingPunct="1">
              <a:buFont typeface="Wingdings 2" pitchFamily="18" charset="2"/>
              <a:buNone/>
            </a:pPr>
            <a:r>
              <a:rPr lang="bg-BG" sz="1800" u="sng" smtClean="0">
                <a:latin typeface="Arial" charset="0"/>
              </a:rPr>
              <a:t>СЪДЪРЖАНИЕ</a:t>
            </a:r>
            <a:r>
              <a:rPr lang="en-US" sz="1800" u="sng" smtClean="0">
                <a:latin typeface="Lucida Sans" pitchFamily="34" charset="0"/>
              </a:rPr>
              <a:t>:</a:t>
            </a:r>
          </a:p>
          <a:p>
            <a:pPr marL="117475" indent="0" eaLnBrk="1" hangingPunct="1">
              <a:buFont typeface="Wingdings 2" pitchFamily="18" charset="2"/>
              <a:buNone/>
            </a:pPr>
            <a:endParaRPr lang="en-US" sz="1800" smtClean="0">
              <a:latin typeface="Lucida Sans" pitchFamily="34" charset="0"/>
            </a:endParaRPr>
          </a:p>
          <a:p>
            <a:pPr marL="117475" indent="0" eaLnBrk="1" hangingPunct="1">
              <a:buFont typeface="Wingdings 2" pitchFamily="18" charset="2"/>
              <a:buNone/>
            </a:pPr>
            <a:r>
              <a:rPr lang="bg-BG" sz="1800" smtClean="0">
                <a:latin typeface="Arial" charset="0"/>
              </a:rPr>
              <a:t>Какво е менторство</a:t>
            </a:r>
            <a:endParaRPr lang="en-US" sz="1800" smtClean="0">
              <a:latin typeface="Arial" charset="0"/>
            </a:endParaRPr>
          </a:p>
          <a:p>
            <a:pPr marL="117475" indent="0" eaLnBrk="1" hangingPunct="1">
              <a:buFont typeface="Wingdings 2" pitchFamily="18" charset="2"/>
              <a:buNone/>
            </a:pPr>
            <a:r>
              <a:rPr lang="bg-BG" sz="1800" smtClean="0">
                <a:latin typeface="Arial" charset="0"/>
              </a:rPr>
              <a:t>Менторство за ученици</a:t>
            </a:r>
            <a:endParaRPr lang="en-US" sz="1800" smtClean="0">
              <a:latin typeface="Arial" charset="0"/>
            </a:endParaRPr>
          </a:p>
          <a:p>
            <a:pPr marL="117475" indent="0" eaLnBrk="1" hangingPunct="1">
              <a:buFont typeface="Wingdings 2" pitchFamily="18" charset="2"/>
              <a:buNone/>
            </a:pPr>
            <a:r>
              <a:rPr lang="bg-BG" sz="1800" smtClean="0">
                <a:latin typeface="Arial" charset="0"/>
              </a:rPr>
              <a:t>Менторство за учители</a:t>
            </a:r>
            <a:endParaRPr lang="en-US" sz="1800" smtClean="0">
              <a:latin typeface="Arial" charset="0"/>
            </a:endParaRPr>
          </a:p>
          <a:p>
            <a:pPr marL="117475" indent="0" eaLnBrk="1" hangingPunct="1">
              <a:buFont typeface="Wingdings 2" pitchFamily="18" charset="2"/>
              <a:buNone/>
            </a:pPr>
            <a:r>
              <a:rPr lang="bg-BG" sz="1800" smtClean="0">
                <a:latin typeface="Arial" charset="0"/>
              </a:rPr>
              <a:t>Менторство за родители</a:t>
            </a:r>
            <a:endParaRPr lang="en-US" sz="1800" smtClean="0">
              <a:latin typeface="Arial" charset="0"/>
            </a:endParaRPr>
          </a:p>
          <a:p>
            <a:pPr marL="117475" indent="0" eaLnBrk="1" hangingPunct="1">
              <a:buFont typeface="Wingdings 2" pitchFamily="18" charset="2"/>
              <a:buNone/>
            </a:pPr>
            <a:r>
              <a:rPr lang="bg-BG" sz="1800" smtClean="0">
                <a:latin typeface="Arial" charset="0"/>
              </a:rPr>
              <a:t>Менторство в подкрепа на процеса на преход</a:t>
            </a:r>
            <a:endParaRPr lang="en-US" sz="1800" smtClean="0">
              <a:latin typeface="Arial" charset="0"/>
            </a:endParaRPr>
          </a:p>
        </p:txBody>
      </p:sp>
      <p:pic>
        <p:nvPicPr>
          <p:cNvPr id="17410" name="Picture 8" descr="handinhand_911951_72594915.jpg"/>
          <p:cNvPicPr>
            <a:picLocks noChangeAspect="1"/>
          </p:cNvPicPr>
          <p:nvPr/>
        </p:nvPicPr>
        <p:blipFill>
          <a:blip r:embed="rId2"/>
          <a:srcRect/>
          <a:stretch>
            <a:fillRect/>
          </a:stretch>
        </p:blipFill>
        <p:spPr bwMode="auto">
          <a:xfrm>
            <a:off x="4449763" y="1824038"/>
            <a:ext cx="4198937" cy="2801937"/>
          </a:xfrm>
          <a:prstGeom prst="rect">
            <a:avLst/>
          </a:prstGeom>
          <a:noFill/>
          <a:ln w="9525">
            <a:noFill/>
            <a:miter lim="800000"/>
            <a:headEnd/>
            <a:tailEnd/>
          </a:ln>
        </p:spPr>
      </p:pic>
      <p:pic>
        <p:nvPicPr>
          <p:cNvPr id="17411" name="Picture 6"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17412" name="Rectangle 9"/>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Този курс е посветен на въпросите свързани с менторството</a:t>
            </a:r>
            <a:r>
              <a:rPr lang="en-US" sz="1600">
                <a:solidFill>
                  <a:srgbClr val="404040"/>
                </a:solidFill>
                <a:latin typeface="Lucida Sans" pitchFamily="34" charset="0"/>
              </a:rPr>
              <a:t>. </a:t>
            </a:r>
            <a:r>
              <a:rPr lang="bg-BG" sz="1600">
                <a:solidFill>
                  <a:srgbClr val="404040"/>
                </a:solidFill>
              </a:rPr>
              <a:t>Ще видим как могат да се приложат принципите на менторството в подкрепа на ученици, учители и родители. Ще видим също така как принципите на менторството могат да се приложат за фасилитиране на процеса на преход от един клас в друг или една образователна степен в друга.</a:t>
            </a:r>
            <a:r>
              <a:rPr lang="en-US" sz="1600">
                <a:solidFill>
                  <a:srgbClr val="404040"/>
                </a:solidFill>
                <a:latin typeface="Lucida Sans" pitchFamily="34" charset="0"/>
              </a:rPr>
              <a:t> </a:t>
            </a:r>
            <a:r>
              <a:rPr lang="bg-BG" sz="1600">
                <a:solidFill>
                  <a:srgbClr val="404040"/>
                </a:solidFill>
              </a:rPr>
              <a:t>Целта е да се създаде по-задълбочено разбиране за това каква е ролята на менторството при развиването и утвърждаването на приобщаващите принципи.</a:t>
            </a:r>
            <a:endParaRPr lang="en-US" sz="1600">
              <a:solidFill>
                <a:srgbClr val="404040"/>
              </a:solidFill>
            </a:endParaRPr>
          </a:p>
        </p:txBody>
      </p:sp>
      <p:sp>
        <p:nvSpPr>
          <p:cNvPr id="17413" name="Text Box 7"/>
          <p:cNvSpPr txBox="1">
            <a:spLocks noChangeArrowheads="1"/>
          </p:cNvSpPr>
          <p:nvPr/>
        </p:nvSpPr>
        <p:spPr bwMode="auto">
          <a:xfrm>
            <a:off x="168275" y="309563"/>
            <a:ext cx="8018463" cy="579437"/>
          </a:xfrm>
          <a:prstGeom prst="rect">
            <a:avLst/>
          </a:prstGeom>
          <a:noFill/>
          <a:ln w="9525">
            <a:noFill/>
            <a:miter lim="800000"/>
            <a:headEnd/>
            <a:tailEnd/>
          </a:ln>
        </p:spPr>
        <p:txBody>
          <a:bodyPr>
            <a:spAutoFit/>
          </a:bodyPr>
          <a:lstStyle/>
          <a:p>
            <a:pPr>
              <a:spcBef>
                <a:spcPct val="50000"/>
              </a:spcBef>
            </a:pPr>
            <a:r>
              <a:rPr lang="bg-BG" sz="3200"/>
              <a:t>Въведение</a:t>
            </a:r>
            <a:endParaRPr lang="en-US" sz="3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2 boys building blocks_Small.jpeg"/>
          <p:cNvPicPr>
            <a:picLocks noChangeAspect="1"/>
          </p:cNvPicPr>
          <p:nvPr/>
        </p:nvPicPr>
        <p:blipFill>
          <a:blip r:embed="rId2"/>
          <a:srcRect t="9348" b="21661"/>
          <a:stretch>
            <a:fillRect/>
          </a:stretch>
        </p:blipFill>
        <p:spPr bwMode="auto">
          <a:xfrm>
            <a:off x="2678113" y="1363663"/>
            <a:ext cx="3632200" cy="3752850"/>
          </a:xfrm>
          <a:prstGeom prst="rect">
            <a:avLst/>
          </a:prstGeom>
          <a:noFill/>
          <a:ln w="9525">
            <a:noFill/>
            <a:miter lim="800000"/>
            <a:headEnd/>
            <a:tailEnd/>
          </a:ln>
        </p:spPr>
      </p:pic>
      <p:pic>
        <p:nvPicPr>
          <p:cNvPr id="35842" name="Picture 5"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35843"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Менторството за родители на деца с увреждания може да им помогне да преминат ефективно през образователната система. Това може да се реализира като им се даде необходимата информация за съответните процедури и изисквания и се подкрепят в процесите на преход.</a:t>
            </a:r>
            <a:endParaRPr lang="en-US" sz="1600">
              <a:solidFill>
                <a:srgbClr val="404040"/>
              </a:solidFill>
              <a:latin typeface="Lucida Sans" pitchFamily="34" charset="0"/>
            </a:endParaRPr>
          </a:p>
        </p:txBody>
      </p:sp>
      <p:sp>
        <p:nvSpPr>
          <p:cNvPr id="35844"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Менторство за родители</a:t>
            </a:r>
            <a:endParaRPr lang="en-US" sz="32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man_109519_9491.jpg"/>
          <p:cNvPicPr>
            <a:picLocks noChangeAspect="1"/>
          </p:cNvPicPr>
          <p:nvPr/>
        </p:nvPicPr>
        <p:blipFill>
          <a:blip r:embed="rId2"/>
          <a:srcRect/>
          <a:stretch>
            <a:fillRect/>
          </a:stretch>
        </p:blipFill>
        <p:spPr bwMode="auto">
          <a:xfrm>
            <a:off x="3175000" y="1363663"/>
            <a:ext cx="2851150" cy="3802062"/>
          </a:xfrm>
          <a:prstGeom prst="rect">
            <a:avLst/>
          </a:prstGeom>
          <a:noFill/>
          <a:ln w="9525">
            <a:noFill/>
            <a:miter lim="800000"/>
            <a:headEnd/>
            <a:tailEnd/>
          </a:ln>
        </p:spPr>
      </p:pic>
      <p:pic>
        <p:nvPicPr>
          <p:cNvPr id="36866" name="Picture 5"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36867"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Менторството в подкрепа на родителите оказва помощ за достъп до информация и ресурси, както за родителите, така и за професионалистите</a:t>
            </a:r>
            <a:r>
              <a:rPr lang="en-US" sz="1600">
                <a:solidFill>
                  <a:srgbClr val="404040"/>
                </a:solidFill>
                <a:latin typeface="Lucida Sans" pitchFamily="34" charset="0"/>
              </a:rPr>
              <a:t>, </a:t>
            </a:r>
            <a:r>
              <a:rPr lang="bg-BG" sz="1600">
                <a:solidFill>
                  <a:srgbClr val="404040"/>
                </a:solidFill>
              </a:rPr>
              <a:t>организира провеждането на уъркшопи и дискусии между тях</a:t>
            </a:r>
            <a:r>
              <a:rPr lang="en-US" sz="1600">
                <a:solidFill>
                  <a:srgbClr val="404040"/>
                </a:solidFill>
                <a:latin typeface="Lucida Sans" pitchFamily="34" charset="0"/>
              </a:rPr>
              <a:t>, </a:t>
            </a:r>
            <a:r>
              <a:rPr lang="bg-BG" sz="1600">
                <a:solidFill>
                  <a:srgbClr val="404040"/>
                </a:solidFill>
              </a:rPr>
              <a:t>предава информация за въпросите и гледните точки на родителите към професионалистите. </a:t>
            </a:r>
            <a:endParaRPr lang="en-US" sz="1600">
              <a:solidFill>
                <a:srgbClr val="404040"/>
              </a:solidFill>
            </a:endParaRPr>
          </a:p>
        </p:txBody>
      </p:sp>
      <p:sp>
        <p:nvSpPr>
          <p:cNvPr id="36868"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Роля на ментора на родители</a:t>
            </a:r>
            <a:endParaRPr lang="en-US" sz="32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workshop_143289_2066.jpg"/>
          <p:cNvPicPr>
            <a:picLocks noChangeAspect="1"/>
          </p:cNvPicPr>
          <p:nvPr/>
        </p:nvPicPr>
        <p:blipFill>
          <a:blip r:embed="rId2"/>
          <a:srcRect/>
          <a:stretch>
            <a:fillRect/>
          </a:stretch>
        </p:blipFill>
        <p:spPr bwMode="auto">
          <a:xfrm>
            <a:off x="2117725" y="1344613"/>
            <a:ext cx="5008563" cy="3754437"/>
          </a:xfrm>
          <a:prstGeom prst="rect">
            <a:avLst/>
          </a:prstGeom>
          <a:noFill/>
          <a:ln w="9525">
            <a:noFill/>
            <a:miter lim="800000"/>
            <a:headEnd/>
            <a:tailEnd/>
          </a:ln>
        </p:spPr>
      </p:pic>
      <p:pic>
        <p:nvPicPr>
          <p:cNvPr id="37890" name="Picture 6"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37891"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Програмите за менторство за родители могат да организират групи за взаимопомощ между родители или да споделят и прилагат добри практики от други подобни програми.</a:t>
            </a:r>
            <a:endParaRPr lang="en-US" sz="1600">
              <a:solidFill>
                <a:srgbClr val="404040"/>
              </a:solidFill>
            </a:endParaRPr>
          </a:p>
        </p:txBody>
      </p:sp>
      <p:sp>
        <p:nvSpPr>
          <p:cNvPr id="37892"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Роля на ментора на родители</a:t>
            </a:r>
            <a:endParaRPr lang="en-US" sz="32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steps_786512_14748131.jpg"/>
          <p:cNvPicPr>
            <a:picLocks noChangeAspect="1"/>
          </p:cNvPicPr>
          <p:nvPr/>
        </p:nvPicPr>
        <p:blipFill>
          <a:blip r:embed="rId2"/>
          <a:srcRect t="18806" b="19673"/>
          <a:stretch>
            <a:fillRect/>
          </a:stretch>
        </p:blipFill>
        <p:spPr bwMode="auto">
          <a:xfrm>
            <a:off x="-19050" y="1289050"/>
            <a:ext cx="9253538" cy="4219575"/>
          </a:xfrm>
          <a:prstGeom prst="rect">
            <a:avLst/>
          </a:prstGeom>
          <a:noFill/>
          <a:ln w="9525">
            <a:noFill/>
            <a:miter lim="800000"/>
            <a:headEnd/>
            <a:tailEnd/>
          </a:ln>
        </p:spPr>
      </p:pic>
      <p:pic>
        <p:nvPicPr>
          <p:cNvPr id="38914" name="Picture 3"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pic>
        <p:nvPicPr>
          <p:cNvPr id="38915" name="Picture 4" descr="logo.png"/>
          <p:cNvPicPr>
            <a:picLocks noChangeAspect="1"/>
          </p:cNvPicPr>
          <p:nvPr/>
        </p:nvPicPr>
        <p:blipFill>
          <a:blip r:embed="rId4"/>
          <a:srcRect/>
          <a:stretch>
            <a:fillRect/>
          </a:stretch>
        </p:blipFill>
        <p:spPr bwMode="auto">
          <a:xfrm>
            <a:off x="152400" y="6094413"/>
            <a:ext cx="1828800" cy="560387"/>
          </a:xfrm>
          <a:prstGeom prst="rect">
            <a:avLst/>
          </a:prstGeom>
          <a:noFill/>
          <a:ln w="9525">
            <a:noFill/>
            <a:miter lim="800000"/>
            <a:headEnd/>
            <a:tailEnd/>
          </a:ln>
        </p:spPr>
      </p:pic>
      <p:pic>
        <p:nvPicPr>
          <p:cNvPr id="38916" name="Picture 5" descr="new_LLP_Logo.JPG"/>
          <p:cNvPicPr>
            <a:picLocks noChangeAspect="1"/>
          </p:cNvPicPr>
          <p:nvPr/>
        </p:nvPicPr>
        <p:blipFill>
          <a:blip r:embed="rId5"/>
          <a:srcRect b="14049"/>
          <a:stretch>
            <a:fillRect/>
          </a:stretch>
        </p:blipFill>
        <p:spPr bwMode="auto">
          <a:xfrm>
            <a:off x="6985000" y="6000750"/>
            <a:ext cx="2159000" cy="777875"/>
          </a:xfrm>
          <a:prstGeom prst="rect">
            <a:avLst/>
          </a:prstGeom>
          <a:noFill/>
          <a:ln w="9525">
            <a:noFill/>
            <a:miter lim="800000"/>
            <a:headEnd/>
            <a:tailEnd/>
          </a:ln>
        </p:spPr>
      </p:pic>
      <p:sp>
        <p:nvSpPr>
          <p:cNvPr id="38917"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Менторство в подкрепа на прехода</a:t>
            </a:r>
            <a:endParaRPr lang="en-US" sz="32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girls_79396_8560.jpg"/>
          <p:cNvPicPr>
            <a:picLocks noChangeAspect="1"/>
          </p:cNvPicPr>
          <p:nvPr/>
        </p:nvPicPr>
        <p:blipFill>
          <a:blip r:embed="rId2"/>
          <a:srcRect/>
          <a:stretch>
            <a:fillRect/>
          </a:stretch>
        </p:blipFill>
        <p:spPr bwMode="auto">
          <a:xfrm>
            <a:off x="1689100" y="1371600"/>
            <a:ext cx="5851525" cy="3744913"/>
          </a:xfrm>
          <a:prstGeom prst="rect">
            <a:avLst/>
          </a:prstGeom>
          <a:noFill/>
          <a:ln w="9525">
            <a:noFill/>
            <a:miter lim="800000"/>
            <a:headEnd/>
            <a:tailEnd/>
          </a:ln>
        </p:spPr>
      </p:pic>
      <p:pic>
        <p:nvPicPr>
          <p:cNvPr id="39938" name="Picture 5"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39939"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Фокусът е върху проблеми свързани с прехода като страх, несигурност, умения, подкрепа</a:t>
            </a:r>
            <a:r>
              <a:rPr lang="en-US" sz="1600">
                <a:solidFill>
                  <a:srgbClr val="404040"/>
                </a:solidFill>
                <a:latin typeface="Lucida Sans" pitchFamily="34" charset="0"/>
              </a:rPr>
              <a:t>,</a:t>
            </a:r>
            <a:r>
              <a:rPr lang="bg-BG" sz="1600">
                <a:solidFill>
                  <a:srgbClr val="404040"/>
                </a:solidFill>
              </a:rPr>
              <a:t> контакти, комуникация, адаптации, обратна връзка.</a:t>
            </a:r>
            <a:endParaRPr lang="en-US" sz="1600">
              <a:solidFill>
                <a:srgbClr val="404040"/>
              </a:solidFill>
              <a:latin typeface="Lucida Sans" pitchFamily="34" charset="0"/>
            </a:endParaRPr>
          </a:p>
        </p:txBody>
      </p:sp>
      <p:sp>
        <p:nvSpPr>
          <p:cNvPr id="39940"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Менторство в подкрепа на прехода</a:t>
            </a:r>
            <a:endParaRPr lang="en-US" sz="32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4" descr="playing_731704_17141792.jpg"/>
          <p:cNvPicPr>
            <a:picLocks noChangeAspect="1"/>
          </p:cNvPicPr>
          <p:nvPr/>
        </p:nvPicPr>
        <p:blipFill>
          <a:blip r:embed="rId2"/>
          <a:srcRect/>
          <a:stretch>
            <a:fillRect/>
          </a:stretch>
        </p:blipFill>
        <p:spPr bwMode="auto">
          <a:xfrm>
            <a:off x="2166938" y="1373188"/>
            <a:ext cx="4948237" cy="3711575"/>
          </a:xfrm>
          <a:prstGeom prst="rect">
            <a:avLst/>
          </a:prstGeom>
          <a:noFill/>
          <a:ln w="9525">
            <a:noFill/>
            <a:miter lim="800000"/>
            <a:headEnd/>
            <a:tailEnd/>
          </a:ln>
        </p:spPr>
      </p:pic>
      <p:pic>
        <p:nvPicPr>
          <p:cNvPr id="40962" name="Picture 6"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40963"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a:t>Една ефективна менторска програма ще търси ментори с разбиране за решителността и упоритостта, необходими за преодоляване на бариерите. Също така, ментори трябва да приемат децата със СОП на сегашното им ниво на развитие, но също така да поддържат високи очаквания за бъдещите им постижения.</a:t>
            </a:r>
            <a:r>
              <a:rPr lang="en-US"/>
              <a:t> </a:t>
            </a:r>
          </a:p>
        </p:txBody>
      </p:sp>
      <p:sp>
        <p:nvSpPr>
          <p:cNvPr id="40964"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Ефективна менторска програма</a:t>
            </a:r>
            <a:endParaRPr lang="en-US" sz="3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4294967295"/>
          </p:nvPr>
        </p:nvSpPr>
        <p:spPr>
          <a:xfrm>
            <a:off x="112713" y="1431925"/>
            <a:ext cx="4156075" cy="3797300"/>
          </a:xfrm>
        </p:spPr>
        <p:txBody>
          <a:bodyPr/>
          <a:lstStyle/>
          <a:p>
            <a:pPr eaLnBrk="1" hangingPunct="1"/>
            <a:r>
              <a:rPr lang="bg-BG" sz="2400" smtClean="0">
                <a:latin typeface="Arial" charset="0"/>
              </a:rPr>
              <a:t>Комуникация</a:t>
            </a:r>
            <a:endParaRPr lang="en-US" sz="2400" smtClean="0">
              <a:latin typeface="Arial" charset="0"/>
            </a:endParaRPr>
          </a:p>
        </p:txBody>
      </p:sp>
      <p:pic>
        <p:nvPicPr>
          <p:cNvPr id="41986" name="Picture 5" descr="palkki.jpg"/>
          <p:cNvPicPr>
            <a:picLocks noChangeAspect="1"/>
          </p:cNvPicPr>
          <p:nvPr/>
        </p:nvPicPr>
        <p:blipFill>
          <a:blip r:embed="rId2"/>
          <a:srcRect/>
          <a:stretch>
            <a:fillRect/>
          </a:stretch>
        </p:blipFill>
        <p:spPr bwMode="auto">
          <a:xfrm>
            <a:off x="-36513" y="-20638"/>
            <a:ext cx="9271001" cy="1309688"/>
          </a:xfrm>
          <a:prstGeom prst="rect">
            <a:avLst/>
          </a:prstGeom>
          <a:noFill/>
          <a:ln w="9525">
            <a:noFill/>
            <a:miter lim="800000"/>
            <a:headEnd/>
            <a:tailEnd/>
          </a:ln>
        </p:spPr>
      </p:pic>
      <p:sp>
        <p:nvSpPr>
          <p:cNvPr id="41987" name="Rectangle 7"/>
          <p:cNvSpPr>
            <a:spLocks noChangeAspect="1"/>
          </p:cNvSpPr>
          <p:nvPr/>
        </p:nvSpPr>
        <p:spPr bwMode="auto">
          <a:xfrm>
            <a:off x="-36513" y="4919663"/>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a:t>Уверете се, че програмата за менторство е планирана да подкрепя регулярна и непрекъсната комуникация между менторите и получаващите менторска подкрепа. Това е особено важно за децата с увреждания. Ако настъпи прекъсване в комуникацията за даден период от време, участниците ще се разочароват и ще се оттеглят от наставническите взаимоотношения, дори ако прекъсването се дължи на неразбиране или недоразумение</a:t>
            </a:r>
            <a:r>
              <a:rPr lang="en-US"/>
              <a:t> </a:t>
            </a:r>
            <a:r>
              <a:rPr lang="en-US" sz="1600">
                <a:solidFill>
                  <a:srgbClr val="404040"/>
                </a:solidFill>
                <a:latin typeface="Lucida Sans" pitchFamily="34" charset="0"/>
              </a:rPr>
              <a:t>.</a:t>
            </a:r>
          </a:p>
        </p:txBody>
      </p:sp>
      <p:sp>
        <p:nvSpPr>
          <p:cNvPr id="41988" name="Text Box 6"/>
          <p:cNvSpPr txBox="1">
            <a:spLocks noChangeArrowheads="1"/>
          </p:cNvSpPr>
          <p:nvPr/>
        </p:nvSpPr>
        <p:spPr bwMode="auto">
          <a:xfrm>
            <a:off x="168275" y="295275"/>
            <a:ext cx="8272463" cy="1066800"/>
          </a:xfrm>
          <a:prstGeom prst="rect">
            <a:avLst/>
          </a:prstGeom>
          <a:noFill/>
          <a:ln w="9525">
            <a:noFill/>
            <a:miter lim="800000"/>
            <a:headEnd/>
            <a:tailEnd/>
          </a:ln>
        </p:spPr>
        <p:txBody>
          <a:bodyPr>
            <a:spAutoFit/>
          </a:bodyPr>
          <a:lstStyle/>
          <a:p>
            <a:pPr>
              <a:spcBef>
                <a:spcPct val="50000"/>
              </a:spcBef>
            </a:pPr>
            <a:r>
              <a:rPr lang="bg-BG" sz="3200"/>
              <a:t>Ключови концепции при създаването на менторски програми</a:t>
            </a:r>
            <a:endParaRPr lang="en-US" sz="32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4294967295"/>
          </p:nvPr>
        </p:nvSpPr>
        <p:spPr>
          <a:xfrm>
            <a:off x="112713" y="1431925"/>
            <a:ext cx="4156075" cy="3797300"/>
          </a:xfrm>
        </p:spPr>
        <p:txBody>
          <a:bodyPr/>
          <a:lstStyle/>
          <a:p>
            <a:pPr eaLnBrk="1" hangingPunct="1"/>
            <a:r>
              <a:rPr lang="bg-BG" sz="2400" smtClean="0">
                <a:latin typeface="Arial" charset="0"/>
              </a:rPr>
              <a:t>Комуникация</a:t>
            </a:r>
            <a:endParaRPr lang="en-US" sz="2400" smtClean="0">
              <a:latin typeface="Arial" charset="0"/>
            </a:endParaRPr>
          </a:p>
          <a:p>
            <a:pPr eaLnBrk="1" hangingPunct="1"/>
            <a:r>
              <a:rPr lang="bg-BG" sz="2400" smtClean="0">
                <a:latin typeface="Arial" charset="0"/>
              </a:rPr>
              <a:t>Редовен контакт</a:t>
            </a:r>
            <a:endParaRPr lang="en-US" sz="2400" smtClean="0">
              <a:latin typeface="Arial" charset="0"/>
            </a:endParaRPr>
          </a:p>
        </p:txBody>
      </p:sp>
      <p:pic>
        <p:nvPicPr>
          <p:cNvPr id="43010" name="Picture 5" descr="palkki.jpg"/>
          <p:cNvPicPr>
            <a:picLocks noChangeAspect="1"/>
          </p:cNvPicPr>
          <p:nvPr/>
        </p:nvPicPr>
        <p:blipFill>
          <a:blip r:embed="rId2"/>
          <a:srcRect/>
          <a:stretch>
            <a:fillRect/>
          </a:stretch>
        </p:blipFill>
        <p:spPr bwMode="auto">
          <a:xfrm>
            <a:off x="-36513" y="-20638"/>
            <a:ext cx="9271001" cy="1309688"/>
          </a:xfrm>
          <a:prstGeom prst="rect">
            <a:avLst/>
          </a:prstGeom>
          <a:noFill/>
          <a:ln w="9525">
            <a:noFill/>
            <a:miter lim="800000"/>
            <a:headEnd/>
            <a:tailEnd/>
          </a:ln>
        </p:spPr>
      </p:pic>
      <p:sp>
        <p:nvSpPr>
          <p:cNvPr id="43011"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a:t>Редовният контакт е важен за младите хора с увреждания, които са имали неуспешни или прекъснати връзки на доверие със значими възрастни, както е случаят с много млади хора с увреждания.</a:t>
            </a:r>
            <a:r>
              <a:rPr lang="en-US"/>
              <a:t> </a:t>
            </a:r>
          </a:p>
        </p:txBody>
      </p:sp>
      <p:sp>
        <p:nvSpPr>
          <p:cNvPr id="43012" name="Text Box 6"/>
          <p:cNvSpPr txBox="1">
            <a:spLocks noChangeArrowheads="1"/>
          </p:cNvSpPr>
          <p:nvPr/>
        </p:nvSpPr>
        <p:spPr bwMode="auto">
          <a:xfrm>
            <a:off x="168275" y="295275"/>
            <a:ext cx="8272463" cy="1066800"/>
          </a:xfrm>
          <a:prstGeom prst="rect">
            <a:avLst/>
          </a:prstGeom>
          <a:noFill/>
          <a:ln w="9525">
            <a:noFill/>
            <a:miter lim="800000"/>
            <a:headEnd/>
            <a:tailEnd/>
          </a:ln>
        </p:spPr>
        <p:txBody>
          <a:bodyPr>
            <a:spAutoFit/>
          </a:bodyPr>
          <a:lstStyle/>
          <a:p>
            <a:pPr>
              <a:spcBef>
                <a:spcPct val="50000"/>
              </a:spcBef>
            </a:pPr>
            <a:r>
              <a:rPr lang="bg-BG" sz="3200"/>
              <a:t>Ключови концепции при създаването на менторски програми</a:t>
            </a:r>
            <a:endParaRPr lang="en-US" sz="32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4294967295"/>
          </p:nvPr>
        </p:nvSpPr>
        <p:spPr>
          <a:xfrm>
            <a:off x="112713" y="1431925"/>
            <a:ext cx="4156075" cy="3797300"/>
          </a:xfrm>
        </p:spPr>
        <p:txBody>
          <a:bodyPr/>
          <a:lstStyle/>
          <a:p>
            <a:pPr eaLnBrk="1" hangingPunct="1"/>
            <a:r>
              <a:rPr lang="bg-BG" sz="2400" smtClean="0">
                <a:latin typeface="Arial" charset="0"/>
              </a:rPr>
              <a:t>Комуникация</a:t>
            </a:r>
            <a:endParaRPr lang="en-US" sz="2400" smtClean="0">
              <a:latin typeface="Arial" charset="0"/>
            </a:endParaRPr>
          </a:p>
          <a:p>
            <a:pPr eaLnBrk="1" hangingPunct="1"/>
            <a:r>
              <a:rPr lang="bg-BG" sz="2400" smtClean="0">
                <a:latin typeface="Arial" charset="0"/>
              </a:rPr>
              <a:t>Редовен контакт</a:t>
            </a:r>
            <a:endParaRPr lang="en-US" sz="2400" smtClean="0">
              <a:latin typeface="Arial" charset="0"/>
            </a:endParaRPr>
          </a:p>
          <a:p>
            <a:pPr eaLnBrk="1" hangingPunct="1"/>
            <a:r>
              <a:rPr lang="bg-BG" sz="2400" smtClean="0">
                <a:latin typeface="Arial" charset="0"/>
              </a:rPr>
              <a:t>Проверка на надеждността на менторите</a:t>
            </a:r>
            <a:endParaRPr lang="en-US" sz="2400" smtClean="0">
              <a:latin typeface="Arial" charset="0"/>
            </a:endParaRPr>
          </a:p>
        </p:txBody>
      </p:sp>
      <p:pic>
        <p:nvPicPr>
          <p:cNvPr id="44034" name="Picture 6" descr="palkki.jpg"/>
          <p:cNvPicPr>
            <a:picLocks noChangeAspect="1"/>
          </p:cNvPicPr>
          <p:nvPr/>
        </p:nvPicPr>
        <p:blipFill>
          <a:blip r:embed="rId2"/>
          <a:srcRect/>
          <a:stretch>
            <a:fillRect/>
          </a:stretch>
        </p:blipFill>
        <p:spPr bwMode="auto">
          <a:xfrm>
            <a:off x="-36513" y="-20638"/>
            <a:ext cx="9271001" cy="1309688"/>
          </a:xfrm>
          <a:prstGeom prst="rect">
            <a:avLst/>
          </a:prstGeom>
          <a:noFill/>
          <a:ln w="9525">
            <a:noFill/>
            <a:miter lim="800000"/>
            <a:headEnd/>
            <a:tailEnd/>
          </a:ln>
        </p:spPr>
      </p:pic>
      <p:sp>
        <p:nvSpPr>
          <p:cNvPr id="44035"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Включете в менторкста си програма и проверка за надеждността на менторите и други принципи и инструменти за гарантиране на сигурност</a:t>
            </a:r>
            <a:r>
              <a:rPr lang="en-US" sz="1600">
                <a:solidFill>
                  <a:srgbClr val="404040"/>
                </a:solidFill>
                <a:latin typeface="Lucida Sans" pitchFamily="34" charset="0"/>
              </a:rPr>
              <a:t>. </a:t>
            </a:r>
            <a:r>
              <a:rPr lang="bg-BG" sz="1600">
                <a:solidFill>
                  <a:srgbClr val="404040"/>
                </a:solidFill>
              </a:rPr>
              <a:t>Някои програми изискват пълна проверка на менторите</a:t>
            </a:r>
            <a:r>
              <a:rPr lang="en-US" sz="1600">
                <a:solidFill>
                  <a:srgbClr val="404040"/>
                </a:solidFill>
                <a:latin typeface="Lucida Sans" pitchFamily="34" charset="0"/>
              </a:rPr>
              <a:t>. </a:t>
            </a:r>
            <a:r>
              <a:rPr lang="bg-BG" sz="1600">
                <a:solidFill>
                  <a:srgbClr val="404040"/>
                </a:solidFill>
              </a:rPr>
              <a:t>Други програми включват активности, с вградени механизми за закрила</a:t>
            </a:r>
            <a:r>
              <a:rPr lang="en-US" sz="1600">
                <a:solidFill>
                  <a:srgbClr val="404040"/>
                </a:solidFill>
                <a:latin typeface="Lucida Sans" pitchFamily="34" charset="0"/>
              </a:rPr>
              <a:t> (</a:t>
            </a:r>
            <a:r>
              <a:rPr lang="bg-BG" sz="1600">
                <a:solidFill>
                  <a:srgbClr val="404040"/>
                </a:solidFill>
              </a:rPr>
              <a:t>например, всички дейности и срещи се извършват на територията на училището</a:t>
            </a:r>
            <a:r>
              <a:rPr lang="en-US" sz="1600">
                <a:solidFill>
                  <a:srgbClr val="404040"/>
                </a:solidFill>
                <a:latin typeface="Lucida Sans" pitchFamily="34" charset="0"/>
              </a:rPr>
              <a:t>,</a:t>
            </a:r>
            <a:r>
              <a:rPr lang="bg-BG" sz="1600">
                <a:solidFill>
                  <a:srgbClr val="404040"/>
                </a:solidFill>
              </a:rPr>
              <a:t> всички дейности се реализрат онлайн, всички дейности се мониторират, др.)</a:t>
            </a:r>
            <a:endParaRPr lang="en-US" sz="1600">
              <a:solidFill>
                <a:srgbClr val="404040"/>
              </a:solidFill>
            </a:endParaRPr>
          </a:p>
        </p:txBody>
      </p:sp>
      <p:sp>
        <p:nvSpPr>
          <p:cNvPr id="44036" name="Text Box 6"/>
          <p:cNvSpPr txBox="1">
            <a:spLocks noChangeArrowheads="1"/>
          </p:cNvSpPr>
          <p:nvPr/>
        </p:nvSpPr>
        <p:spPr bwMode="auto">
          <a:xfrm>
            <a:off x="168275" y="295275"/>
            <a:ext cx="8272463" cy="1066800"/>
          </a:xfrm>
          <a:prstGeom prst="rect">
            <a:avLst/>
          </a:prstGeom>
          <a:noFill/>
          <a:ln w="9525">
            <a:noFill/>
            <a:miter lim="800000"/>
            <a:headEnd/>
            <a:tailEnd/>
          </a:ln>
        </p:spPr>
        <p:txBody>
          <a:bodyPr>
            <a:spAutoFit/>
          </a:bodyPr>
          <a:lstStyle/>
          <a:p>
            <a:pPr>
              <a:spcBef>
                <a:spcPct val="50000"/>
              </a:spcBef>
            </a:pPr>
            <a:r>
              <a:rPr lang="bg-BG" sz="3200"/>
              <a:t>Ключови концепции при създаването на менторски програми</a:t>
            </a:r>
            <a:endParaRPr lang="en-US" sz="32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chalk_592163_95167596.jpg"/>
          <p:cNvPicPr>
            <a:picLocks noChangeAspect="1"/>
          </p:cNvPicPr>
          <p:nvPr/>
        </p:nvPicPr>
        <p:blipFill>
          <a:blip r:embed="rId2"/>
          <a:srcRect/>
          <a:stretch>
            <a:fillRect/>
          </a:stretch>
        </p:blipFill>
        <p:spPr bwMode="auto">
          <a:xfrm>
            <a:off x="2085975" y="1363663"/>
            <a:ext cx="5048250" cy="3786187"/>
          </a:xfrm>
          <a:prstGeom prst="rect">
            <a:avLst/>
          </a:prstGeom>
          <a:noFill/>
          <a:ln w="9525">
            <a:noFill/>
            <a:miter lim="800000"/>
            <a:headEnd/>
            <a:tailEnd/>
          </a:ln>
        </p:spPr>
      </p:pic>
      <p:pic>
        <p:nvPicPr>
          <p:cNvPr id="45058" name="Picture 4"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45059" name="Rectangle 6"/>
          <p:cNvSpPr>
            <a:spLocks noChangeAspect="1"/>
          </p:cNvSpPr>
          <p:nvPr/>
        </p:nvSpPr>
        <p:spPr bwMode="auto">
          <a:xfrm>
            <a:off x="0" y="5678488"/>
            <a:ext cx="9215438" cy="1208087"/>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Училищните менторски програми се провеждат в училището и продължават през цялата учебна година</a:t>
            </a:r>
            <a:r>
              <a:rPr lang="en-US" sz="1600">
                <a:solidFill>
                  <a:srgbClr val="404040"/>
                </a:solidFill>
                <a:latin typeface="Lucida Sans" pitchFamily="34" charset="0"/>
              </a:rPr>
              <a:t>. </a:t>
            </a:r>
            <a:r>
              <a:rPr lang="bg-BG" sz="1600">
                <a:solidFill>
                  <a:srgbClr val="404040"/>
                </a:solidFill>
              </a:rPr>
              <a:t>Учениците за включване в тях се насочват от учители, съветници или друг училищен персонал. </a:t>
            </a:r>
            <a:endParaRPr lang="en-US" sz="1600">
              <a:solidFill>
                <a:srgbClr val="404040"/>
              </a:solidFill>
              <a:latin typeface="Lucida Sans" pitchFamily="34" charset="0"/>
            </a:endParaRPr>
          </a:p>
        </p:txBody>
      </p:sp>
      <p:sp>
        <p:nvSpPr>
          <p:cNvPr id="45060" name="Text Box 6"/>
          <p:cNvSpPr txBox="1">
            <a:spLocks noChangeArrowheads="1"/>
          </p:cNvSpPr>
          <p:nvPr/>
        </p:nvSpPr>
        <p:spPr bwMode="auto">
          <a:xfrm>
            <a:off x="168275" y="295275"/>
            <a:ext cx="8272463" cy="579438"/>
          </a:xfrm>
          <a:prstGeom prst="rect">
            <a:avLst/>
          </a:prstGeom>
          <a:noFill/>
          <a:ln w="9525">
            <a:noFill/>
            <a:miter lim="800000"/>
            <a:headEnd/>
            <a:tailEnd/>
          </a:ln>
        </p:spPr>
        <p:txBody>
          <a:bodyPr>
            <a:spAutoFit/>
          </a:bodyPr>
          <a:lstStyle/>
          <a:p>
            <a:pPr>
              <a:spcBef>
                <a:spcPct val="50000"/>
              </a:spcBef>
            </a:pPr>
            <a:r>
              <a:rPr lang="bg-BG" sz="3200"/>
              <a:t>Какво е училищно-базирано менторство?</a:t>
            </a:r>
            <a:endParaRPr lang="en-US" sz="32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hands_267244_1367.jpg"/>
          <p:cNvPicPr>
            <a:picLocks noChangeAspect="1"/>
          </p:cNvPicPr>
          <p:nvPr/>
        </p:nvPicPr>
        <p:blipFill>
          <a:blip r:embed="rId2"/>
          <a:srcRect/>
          <a:stretch>
            <a:fillRect/>
          </a:stretch>
        </p:blipFill>
        <p:spPr bwMode="auto">
          <a:xfrm>
            <a:off x="2212975" y="1430338"/>
            <a:ext cx="4800600" cy="3600450"/>
          </a:xfrm>
          <a:prstGeom prst="rect">
            <a:avLst/>
          </a:prstGeom>
          <a:noFill/>
          <a:ln w="9525">
            <a:noFill/>
            <a:miter lim="800000"/>
            <a:headEnd/>
            <a:tailEnd/>
          </a:ln>
        </p:spPr>
      </p:pic>
      <p:pic>
        <p:nvPicPr>
          <p:cNvPr id="18434" name="Picture 5"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18435"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Програмите за менторство свързват един ментор и един получаващ менторска подкрепа въз основа на техните споделени интереси, нужди</a:t>
            </a:r>
            <a:r>
              <a:rPr lang="en-US" sz="1600">
                <a:solidFill>
                  <a:srgbClr val="404040"/>
                </a:solidFill>
              </a:rPr>
              <a:t>,</a:t>
            </a:r>
            <a:r>
              <a:rPr lang="bg-BG" sz="1600">
                <a:solidFill>
                  <a:srgbClr val="404040"/>
                </a:solidFill>
              </a:rPr>
              <a:t> цели, силни страни и личностови качества и им предоставят възможност да създадат дългосрочна, взаимнополезна връзка и споделени преживявания. </a:t>
            </a:r>
            <a:endParaRPr lang="en-US" sz="1600">
              <a:solidFill>
                <a:srgbClr val="404040"/>
              </a:solidFill>
              <a:latin typeface="Lucida Sans" pitchFamily="34" charset="0"/>
            </a:endParaRPr>
          </a:p>
        </p:txBody>
      </p:sp>
      <p:sp>
        <p:nvSpPr>
          <p:cNvPr id="18436" name="Text Box 6"/>
          <p:cNvSpPr txBox="1">
            <a:spLocks noChangeArrowheads="1"/>
          </p:cNvSpPr>
          <p:nvPr/>
        </p:nvSpPr>
        <p:spPr bwMode="auto">
          <a:xfrm>
            <a:off x="196850" y="309563"/>
            <a:ext cx="6816725" cy="366712"/>
          </a:xfrm>
          <a:prstGeom prst="rect">
            <a:avLst/>
          </a:prstGeom>
          <a:noFill/>
          <a:ln w="9525">
            <a:noFill/>
            <a:miter lim="800000"/>
            <a:headEnd/>
            <a:tailEnd/>
          </a:ln>
        </p:spPr>
        <p:txBody>
          <a:bodyPr>
            <a:spAutoFit/>
          </a:bodyPr>
          <a:lstStyle/>
          <a:p>
            <a:pPr>
              <a:spcBef>
                <a:spcPct val="50000"/>
              </a:spcBef>
            </a:pPr>
            <a:endParaRPr lang="en-US"/>
          </a:p>
        </p:txBody>
      </p:sp>
      <p:sp>
        <p:nvSpPr>
          <p:cNvPr id="18437" name="Text Box 7"/>
          <p:cNvSpPr txBox="1">
            <a:spLocks noChangeArrowheads="1"/>
          </p:cNvSpPr>
          <p:nvPr/>
        </p:nvSpPr>
        <p:spPr bwMode="auto">
          <a:xfrm>
            <a:off x="196850" y="0"/>
            <a:ext cx="5978525" cy="1066800"/>
          </a:xfrm>
          <a:prstGeom prst="rect">
            <a:avLst/>
          </a:prstGeom>
          <a:noFill/>
          <a:ln w="9525">
            <a:noFill/>
            <a:miter lim="800000"/>
            <a:headEnd/>
            <a:tailEnd/>
          </a:ln>
        </p:spPr>
        <p:txBody>
          <a:bodyPr>
            <a:spAutoFit/>
          </a:bodyPr>
          <a:lstStyle/>
          <a:p>
            <a:pPr>
              <a:spcBef>
                <a:spcPct val="50000"/>
              </a:spcBef>
            </a:pPr>
            <a:r>
              <a:rPr lang="bg-BG" sz="3200"/>
              <a:t>Какво разбираме под “менторство”</a:t>
            </a:r>
            <a:endParaRPr lang="en-US" sz="32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4294967295"/>
          </p:nvPr>
        </p:nvSpPr>
        <p:spPr>
          <a:xfrm>
            <a:off x="457200" y="1431925"/>
            <a:ext cx="8358188" cy="3797300"/>
          </a:xfrm>
        </p:spPr>
        <p:txBody>
          <a:bodyPr/>
          <a:lstStyle/>
          <a:p>
            <a:pPr marL="574675" indent="-457200" eaLnBrk="1" hangingPunct="1">
              <a:buFont typeface="Corbel" pitchFamily="34" charset="0"/>
              <a:buAutoNum type="arabicPeriod"/>
            </a:pPr>
            <a:r>
              <a:rPr lang="bg-BG" sz="2400" smtClean="0">
                <a:latin typeface="Arial" charset="0"/>
              </a:rPr>
              <a:t>Оценка на нуждите</a:t>
            </a:r>
            <a:endParaRPr lang="en-US" sz="2400" smtClean="0">
              <a:latin typeface="Arial" charset="0"/>
            </a:endParaRPr>
          </a:p>
        </p:txBody>
      </p:sp>
      <p:pic>
        <p:nvPicPr>
          <p:cNvPr id="46082" name="Picture 5" descr="palkki.jpg"/>
          <p:cNvPicPr>
            <a:picLocks noChangeAspect="1"/>
          </p:cNvPicPr>
          <p:nvPr/>
        </p:nvPicPr>
        <p:blipFill>
          <a:blip r:embed="rId2"/>
          <a:srcRect/>
          <a:stretch>
            <a:fillRect/>
          </a:stretch>
        </p:blipFill>
        <p:spPr bwMode="auto">
          <a:xfrm>
            <a:off x="-36513" y="-20638"/>
            <a:ext cx="9271001" cy="1309688"/>
          </a:xfrm>
          <a:prstGeom prst="rect">
            <a:avLst/>
          </a:prstGeom>
          <a:noFill/>
          <a:ln w="9525">
            <a:noFill/>
            <a:miter lim="800000"/>
            <a:headEnd/>
            <a:tailEnd/>
          </a:ln>
        </p:spPr>
      </p:pic>
      <p:sp>
        <p:nvSpPr>
          <p:cNvPr id="46083" name="Rectangle 7"/>
          <p:cNvSpPr>
            <a:spLocks noChangeAspect="1"/>
          </p:cNvSpPr>
          <p:nvPr/>
        </p:nvSpPr>
        <p:spPr bwMode="auto">
          <a:xfrm>
            <a:off x="0" y="4867275"/>
            <a:ext cx="9215438" cy="2019300"/>
          </a:xfrm>
          <a:prstGeom prst="rect">
            <a:avLst/>
          </a:prstGeom>
          <a:solidFill>
            <a:srgbClr val="F2F2F2"/>
          </a:solidFill>
          <a:ln w="9525">
            <a:noFill/>
            <a:miter lim="800000"/>
            <a:headEnd/>
            <a:tailEnd/>
          </a:ln>
        </p:spPr>
        <p:txBody>
          <a:bodyPr/>
          <a:lstStyle/>
          <a:p>
            <a:pPr marL="117475">
              <a:buClr>
                <a:srgbClr val="F0AD00"/>
              </a:buClr>
              <a:buSzPct val="80000"/>
            </a:pPr>
            <a:r>
              <a:rPr lang="bg-BG"/>
              <a:t>Има пет основни стъпки за успешни менторски взаимоотношения. На първо място, оценка на текущото състояние на вашите менторски взаимоотношения. Какви отношения имате в момента? Как сравнявате тези взаимоотношения различните видове функции, които трябва да изпълняват? Преди да започнете да работите върху установяването на нови взаимоотношения, е добре да помислите и да направите задълбочена оценка на сегашните си отношения.</a:t>
            </a:r>
            <a:r>
              <a:rPr lang="en-US"/>
              <a:t> </a:t>
            </a:r>
          </a:p>
        </p:txBody>
      </p:sp>
      <p:sp>
        <p:nvSpPr>
          <p:cNvPr id="46084" name="Text Box 6"/>
          <p:cNvSpPr txBox="1">
            <a:spLocks noChangeArrowheads="1"/>
          </p:cNvSpPr>
          <p:nvPr/>
        </p:nvSpPr>
        <p:spPr bwMode="auto">
          <a:xfrm>
            <a:off x="168275" y="295275"/>
            <a:ext cx="8272463" cy="1066800"/>
          </a:xfrm>
          <a:prstGeom prst="rect">
            <a:avLst/>
          </a:prstGeom>
          <a:noFill/>
          <a:ln w="9525">
            <a:noFill/>
            <a:miter lim="800000"/>
            <a:headEnd/>
            <a:tailEnd/>
          </a:ln>
        </p:spPr>
        <p:txBody>
          <a:bodyPr>
            <a:spAutoFit/>
          </a:bodyPr>
          <a:lstStyle/>
          <a:p>
            <a:pPr>
              <a:spcBef>
                <a:spcPct val="50000"/>
              </a:spcBef>
            </a:pPr>
            <a:r>
              <a:rPr lang="bg-BG" sz="3200"/>
              <a:t>Пет ключови стъпки за осъществяване на менторска връзка </a:t>
            </a:r>
            <a:endParaRPr lang="en-US" sz="32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4294967295"/>
          </p:nvPr>
        </p:nvSpPr>
        <p:spPr>
          <a:xfrm>
            <a:off x="457200" y="1431925"/>
            <a:ext cx="8358188" cy="3797300"/>
          </a:xfrm>
        </p:spPr>
        <p:txBody>
          <a:bodyPr/>
          <a:lstStyle/>
          <a:p>
            <a:pPr marL="574675" indent="-457200" eaLnBrk="1" hangingPunct="1">
              <a:buFont typeface="Corbel" pitchFamily="34" charset="0"/>
              <a:buAutoNum type="arabicPeriod"/>
            </a:pPr>
            <a:r>
              <a:rPr lang="bg-BG" sz="2400" smtClean="0">
                <a:latin typeface="Arial" charset="0"/>
              </a:rPr>
              <a:t>Оценка на нуждите</a:t>
            </a:r>
            <a:endParaRPr lang="en-US" sz="2400" smtClean="0">
              <a:latin typeface="Arial" charset="0"/>
            </a:endParaRPr>
          </a:p>
          <a:p>
            <a:pPr marL="574675" indent="-457200" eaLnBrk="1" hangingPunct="1">
              <a:buFont typeface="Corbel" pitchFamily="34" charset="0"/>
              <a:buAutoNum type="arabicPeriod"/>
            </a:pPr>
            <a:r>
              <a:rPr lang="bg-BG" sz="2400" smtClean="0">
                <a:latin typeface="Arial" charset="0"/>
              </a:rPr>
              <a:t>Поставете цели и изяснете очакванията</a:t>
            </a:r>
            <a:endParaRPr lang="en-US" sz="2400" smtClean="0">
              <a:latin typeface="Arial" charset="0"/>
            </a:endParaRPr>
          </a:p>
        </p:txBody>
      </p:sp>
      <p:pic>
        <p:nvPicPr>
          <p:cNvPr id="47106" name="Picture 6" descr="palkki.jpg"/>
          <p:cNvPicPr>
            <a:picLocks noChangeAspect="1"/>
          </p:cNvPicPr>
          <p:nvPr/>
        </p:nvPicPr>
        <p:blipFill>
          <a:blip r:embed="rId2"/>
          <a:srcRect/>
          <a:stretch>
            <a:fillRect/>
          </a:stretch>
        </p:blipFill>
        <p:spPr bwMode="auto">
          <a:xfrm>
            <a:off x="-36513" y="-20638"/>
            <a:ext cx="9271001" cy="1309688"/>
          </a:xfrm>
          <a:prstGeom prst="rect">
            <a:avLst/>
          </a:prstGeom>
          <a:noFill/>
          <a:ln w="9525">
            <a:noFill/>
            <a:miter lim="800000"/>
            <a:headEnd/>
            <a:tailEnd/>
          </a:ln>
        </p:spPr>
      </p:pic>
      <p:sp>
        <p:nvSpPr>
          <p:cNvPr id="47107"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a:t>Второ, идентифицирайте някои цели от гледна точка на това, което искате да постигнете. Това означава да разгледате сегашните си наставнически взаимоотношения и да планирате как могат да се запълнят съществуващите пропуски.</a:t>
            </a:r>
            <a:endParaRPr lang="en-US"/>
          </a:p>
        </p:txBody>
      </p:sp>
      <p:sp>
        <p:nvSpPr>
          <p:cNvPr id="47108" name="Rectangle 7"/>
          <p:cNvSpPr>
            <a:spLocks noChangeArrowheads="1"/>
          </p:cNvSpPr>
          <p:nvPr/>
        </p:nvSpPr>
        <p:spPr bwMode="auto">
          <a:xfrm>
            <a:off x="176213" y="61913"/>
            <a:ext cx="7688262" cy="1066800"/>
          </a:xfrm>
          <a:prstGeom prst="rect">
            <a:avLst/>
          </a:prstGeom>
          <a:noFill/>
          <a:ln w="9525">
            <a:noFill/>
            <a:miter lim="800000"/>
            <a:headEnd/>
            <a:tailEnd/>
          </a:ln>
        </p:spPr>
        <p:txBody>
          <a:bodyPr wrap="none">
            <a:spAutoFit/>
          </a:bodyPr>
          <a:lstStyle/>
          <a:p>
            <a:r>
              <a:rPr lang="bg-BG" sz="3200"/>
              <a:t>Пет ключови стъпки за осъществяване </a:t>
            </a:r>
          </a:p>
          <a:p>
            <a:r>
              <a:rPr lang="bg-BG" sz="3200"/>
              <a:t>на менторска връзка</a:t>
            </a:r>
            <a:endParaRPr lang="en-US" sz="32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6" descr="palkki.jpg"/>
          <p:cNvPicPr>
            <a:picLocks noChangeAspect="1"/>
          </p:cNvPicPr>
          <p:nvPr/>
        </p:nvPicPr>
        <p:blipFill>
          <a:blip r:embed="rId2"/>
          <a:srcRect/>
          <a:stretch>
            <a:fillRect/>
          </a:stretch>
        </p:blipFill>
        <p:spPr bwMode="auto">
          <a:xfrm>
            <a:off x="-36513" y="-20638"/>
            <a:ext cx="9271001" cy="1309688"/>
          </a:xfrm>
          <a:prstGeom prst="rect">
            <a:avLst/>
          </a:prstGeom>
          <a:noFill/>
          <a:ln w="9525">
            <a:noFill/>
            <a:miter lim="800000"/>
            <a:headEnd/>
            <a:tailEnd/>
          </a:ln>
        </p:spPr>
      </p:pic>
      <p:sp>
        <p:nvSpPr>
          <p:cNvPr id="48130"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Трето, започнете да изграждате здрава връзка</a:t>
            </a:r>
            <a:r>
              <a:rPr lang="en-US" sz="1600">
                <a:solidFill>
                  <a:srgbClr val="404040"/>
                </a:solidFill>
                <a:latin typeface="Lucida Sans" pitchFamily="34" charset="0"/>
              </a:rPr>
              <a:t>. </a:t>
            </a:r>
            <a:r>
              <a:rPr lang="bg-BG" sz="1600">
                <a:solidFill>
                  <a:srgbClr val="404040"/>
                </a:solidFill>
              </a:rPr>
              <a:t>Още в началото се опитайте да си изясните нуждите и важните неща за другия човек.</a:t>
            </a:r>
            <a:r>
              <a:rPr lang="en-US" sz="1600">
                <a:solidFill>
                  <a:srgbClr val="404040"/>
                </a:solidFill>
                <a:latin typeface="Lucida Sans" pitchFamily="34" charset="0"/>
              </a:rPr>
              <a:t> </a:t>
            </a:r>
            <a:r>
              <a:rPr lang="bg-BG" sz="1600">
                <a:solidFill>
                  <a:srgbClr val="404040"/>
                </a:solidFill>
              </a:rPr>
              <a:t>Това е най-важната стъпка от изграждането на успешни менторски отношения.</a:t>
            </a:r>
            <a:endParaRPr lang="en-US" sz="1600">
              <a:solidFill>
                <a:srgbClr val="404040"/>
              </a:solidFill>
            </a:endParaRPr>
          </a:p>
        </p:txBody>
      </p:sp>
      <p:sp>
        <p:nvSpPr>
          <p:cNvPr id="48131" name="Rectangle 6"/>
          <p:cNvSpPr>
            <a:spLocks noChangeArrowheads="1"/>
          </p:cNvSpPr>
          <p:nvPr/>
        </p:nvSpPr>
        <p:spPr bwMode="auto">
          <a:xfrm>
            <a:off x="176213" y="61913"/>
            <a:ext cx="7688262" cy="1066800"/>
          </a:xfrm>
          <a:prstGeom prst="rect">
            <a:avLst/>
          </a:prstGeom>
          <a:noFill/>
          <a:ln w="9525">
            <a:noFill/>
            <a:miter lim="800000"/>
            <a:headEnd/>
            <a:tailEnd/>
          </a:ln>
        </p:spPr>
        <p:txBody>
          <a:bodyPr wrap="none">
            <a:spAutoFit/>
          </a:bodyPr>
          <a:lstStyle/>
          <a:p>
            <a:r>
              <a:rPr lang="bg-BG" sz="3200"/>
              <a:t>Пет ключови стъпки за осъществяване </a:t>
            </a:r>
          </a:p>
          <a:p>
            <a:r>
              <a:rPr lang="bg-BG" sz="3200"/>
              <a:t>на менторска връзка</a:t>
            </a:r>
            <a:endParaRPr lang="en-US" sz="3200"/>
          </a:p>
        </p:txBody>
      </p:sp>
      <p:sp>
        <p:nvSpPr>
          <p:cNvPr id="48132" name="Content Placeholder 2"/>
          <p:cNvSpPr>
            <a:spLocks/>
          </p:cNvSpPr>
          <p:nvPr/>
        </p:nvSpPr>
        <p:spPr bwMode="auto">
          <a:xfrm>
            <a:off x="673100" y="1647825"/>
            <a:ext cx="8358188" cy="3797300"/>
          </a:xfrm>
          <a:prstGeom prst="rect">
            <a:avLst/>
          </a:prstGeom>
          <a:noFill/>
          <a:ln w="9525">
            <a:noFill/>
            <a:miter lim="800000"/>
            <a:headEnd/>
            <a:tailEnd/>
          </a:ln>
        </p:spPr>
        <p:txBody>
          <a:bodyPr lIns="54864" tIns="91440"/>
          <a:lstStyle/>
          <a:p>
            <a:pPr marL="574675" indent="-457200">
              <a:buClr>
                <a:schemeClr val="accent1"/>
              </a:buClr>
              <a:buSzPct val="80000"/>
              <a:buFont typeface="Corbel" pitchFamily="34" charset="0"/>
              <a:buAutoNum type="arabicPeriod"/>
            </a:pPr>
            <a:r>
              <a:rPr lang="bg-BG" sz="2400"/>
              <a:t>Оценка на нуждите</a:t>
            </a:r>
            <a:endParaRPr lang="en-US" sz="2400"/>
          </a:p>
          <a:p>
            <a:pPr marL="574675" indent="-457200">
              <a:buClr>
                <a:schemeClr val="accent1"/>
              </a:buClr>
              <a:buSzPct val="80000"/>
              <a:buFont typeface="Corbel" pitchFamily="34" charset="0"/>
              <a:buAutoNum type="arabicPeriod"/>
            </a:pPr>
            <a:r>
              <a:rPr lang="bg-BG" sz="2400"/>
              <a:t>Поставете цели и изяснете очакванията</a:t>
            </a:r>
          </a:p>
          <a:p>
            <a:pPr marL="574675" indent="-457200">
              <a:buClr>
                <a:schemeClr val="accent1"/>
              </a:buClr>
              <a:buSzPct val="80000"/>
              <a:buFont typeface="Corbel" pitchFamily="34" charset="0"/>
              <a:buAutoNum type="arabicPeriod"/>
            </a:pPr>
            <a:r>
              <a:rPr lang="bg-BG" sz="2400"/>
              <a:t>Фокус върху създаването на здрава връзка</a:t>
            </a:r>
            <a:endParaRPr lang="en-US"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4294967295"/>
          </p:nvPr>
        </p:nvSpPr>
        <p:spPr>
          <a:xfrm>
            <a:off x="457200" y="1431925"/>
            <a:ext cx="8358188" cy="3797300"/>
          </a:xfrm>
        </p:spPr>
        <p:txBody>
          <a:bodyPr/>
          <a:lstStyle/>
          <a:p>
            <a:pPr marL="727075" indent="-609600" eaLnBrk="1" hangingPunct="1">
              <a:buFont typeface="Corbel" pitchFamily="34" charset="0"/>
              <a:buAutoNum type="arabicPeriod"/>
            </a:pPr>
            <a:r>
              <a:rPr lang="bg-BG" sz="2400" smtClean="0">
                <a:latin typeface="Arial" charset="0"/>
              </a:rPr>
              <a:t>Оценка на нуждите</a:t>
            </a:r>
            <a:endParaRPr lang="en-US" sz="2400" smtClean="0">
              <a:latin typeface="Arial" charset="0"/>
            </a:endParaRPr>
          </a:p>
          <a:p>
            <a:pPr marL="727075" indent="-609600" eaLnBrk="1" hangingPunct="1">
              <a:buFont typeface="Corbel" pitchFamily="34" charset="0"/>
              <a:buAutoNum type="arabicPeriod"/>
            </a:pPr>
            <a:r>
              <a:rPr lang="bg-BG" sz="2400" smtClean="0">
                <a:latin typeface="Arial" charset="0"/>
              </a:rPr>
              <a:t>Поставете цели и изяснете очакванията</a:t>
            </a:r>
          </a:p>
          <a:p>
            <a:pPr marL="727075" indent="-609600" eaLnBrk="1" hangingPunct="1">
              <a:buFont typeface="Corbel" pitchFamily="34" charset="0"/>
              <a:buAutoNum type="arabicPeriod"/>
            </a:pPr>
            <a:r>
              <a:rPr lang="bg-BG" sz="2400" smtClean="0">
                <a:latin typeface="Arial" charset="0"/>
              </a:rPr>
              <a:t>Фокус върху създаването на здрава връзка</a:t>
            </a:r>
            <a:r>
              <a:rPr lang="en-US" sz="2400" smtClean="0">
                <a:latin typeface="Lucida Sans" pitchFamily="34" charset="0"/>
              </a:rPr>
              <a:t> </a:t>
            </a:r>
            <a:endParaRPr lang="bg-BG" sz="2400" smtClean="0">
              <a:latin typeface="Arial" charset="0"/>
            </a:endParaRPr>
          </a:p>
          <a:p>
            <a:pPr marL="727075" indent="-609600" eaLnBrk="1" hangingPunct="1">
              <a:buFont typeface="Corbel" pitchFamily="34" charset="0"/>
              <a:buAutoNum type="arabicPeriod"/>
            </a:pPr>
            <a:r>
              <a:rPr lang="bg-BG" sz="2400" smtClean="0">
                <a:latin typeface="Arial" charset="0"/>
              </a:rPr>
              <a:t>Търсете възможности за поддържане на контакт</a:t>
            </a:r>
            <a:endParaRPr lang="en-US" sz="2400" smtClean="0">
              <a:latin typeface="Arial" charset="0"/>
            </a:endParaRPr>
          </a:p>
        </p:txBody>
      </p:sp>
      <p:pic>
        <p:nvPicPr>
          <p:cNvPr id="49154" name="Picture 5" descr="palkki.jpg"/>
          <p:cNvPicPr>
            <a:picLocks noChangeAspect="1"/>
          </p:cNvPicPr>
          <p:nvPr/>
        </p:nvPicPr>
        <p:blipFill>
          <a:blip r:embed="rId2"/>
          <a:srcRect/>
          <a:stretch>
            <a:fillRect/>
          </a:stretch>
        </p:blipFill>
        <p:spPr bwMode="auto">
          <a:xfrm>
            <a:off x="-36513" y="-20638"/>
            <a:ext cx="9271001" cy="1309688"/>
          </a:xfrm>
          <a:prstGeom prst="rect">
            <a:avLst/>
          </a:prstGeom>
          <a:noFill/>
          <a:ln w="9525">
            <a:noFill/>
            <a:miter lim="800000"/>
            <a:headEnd/>
            <a:tailEnd/>
          </a:ln>
        </p:spPr>
      </p:pic>
      <p:sp>
        <p:nvSpPr>
          <p:cNvPr id="49155" name="Rectangle 7"/>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Четвърто, взаимоотношенията са нещо, което се изгражда от всички страни. Вие също имате ангажимент да търсите възможности за взаимодействие и сближаване. Връзката ви ще се изгради постепенно, но трябва да работите за това.</a:t>
            </a:r>
            <a:endParaRPr lang="en-US" sz="1600">
              <a:solidFill>
                <a:srgbClr val="404040"/>
              </a:solidFill>
            </a:endParaRPr>
          </a:p>
        </p:txBody>
      </p:sp>
      <p:sp>
        <p:nvSpPr>
          <p:cNvPr id="49156" name="Rectangle 6"/>
          <p:cNvSpPr>
            <a:spLocks noChangeArrowheads="1"/>
          </p:cNvSpPr>
          <p:nvPr/>
        </p:nvSpPr>
        <p:spPr bwMode="auto">
          <a:xfrm>
            <a:off x="176213" y="61913"/>
            <a:ext cx="7688262" cy="1066800"/>
          </a:xfrm>
          <a:prstGeom prst="rect">
            <a:avLst/>
          </a:prstGeom>
          <a:noFill/>
          <a:ln w="9525">
            <a:noFill/>
            <a:miter lim="800000"/>
            <a:headEnd/>
            <a:tailEnd/>
          </a:ln>
        </p:spPr>
        <p:txBody>
          <a:bodyPr wrap="none">
            <a:spAutoFit/>
          </a:bodyPr>
          <a:lstStyle/>
          <a:p>
            <a:r>
              <a:rPr lang="bg-BG" sz="3200"/>
              <a:t>Пет ключови стъпки за осъществяване </a:t>
            </a:r>
          </a:p>
          <a:p>
            <a:r>
              <a:rPr lang="bg-BG" sz="3200"/>
              <a:t>на менторска връзка</a:t>
            </a:r>
            <a:endParaRPr lang="en-US" sz="32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4294967295"/>
          </p:nvPr>
        </p:nvSpPr>
        <p:spPr>
          <a:xfrm>
            <a:off x="457200" y="1431925"/>
            <a:ext cx="8358188" cy="3797300"/>
          </a:xfrm>
        </p:spPr>
        <p:txBody>
          <a:bodyPr/>
          <a:lstStyle/>
          <a:p>
            <a:pPr marL="727075" indent="-609600" eaLnBrk="1" hangingPunct="1">
              <a:buFont typeface="Corbel" pitchFamily="34" charset="0"/>
              <a:buAutoNum type="arabicPeriod"/>
            </a:pPr>
            <a:r>
              <a:rPr lang="bg-BG" sz="2400" smtClean="0">
                <a:latin typeface="Arial" charset="0"/>
              </a:rPr>
              <a:t>Оценка на нуждите</a:t>
            </a:r>
            <a:endParaRPr lang="en-US" sz="2400" smtClean="0">
              <a:latin typeface="Arial" charset="0"/>
            </a:endParaRPr>
          </a:p>
          <a:p>
            <a:pPr marL="727075" indent="-609600" eaLnBrk="1" hangingPunct="1">
              <a:buFont typeface="Corbel" pitchFamily="34" charset="0"/>
              <a:buAutoNum type="arabicPeriod"/>
            </a:pPr>
            <a:r>
              <a:rPr lang="bg-BG" sz="2400" smtClean="0">
                <a:latin typeface="Arial" charset="0"/>
              </a:rPr>
              <a:t>Поставете цели и изяснете очакванията</a:t>
            </a:r>
          </a:p>
          <a:p>
            <a:pPr marL="727075" indent="-609600" eaLnBrk="1" hangingPunct="1">
              <a:buFont typeface="Corbel" pitchFamily="34" charset="0"/>
              <a:buAutoNum type="arabicPeriod"/>
            </a:pPr>
            <a:r>
              <a:rPr lang="bg-BG" sz="2400" smtClean="0">
                <a:latin typeface="Arial" charset="0"/>
              </a:rPr>
              <a:t>Фокус върху създаването на здрава връзка</a:t>
            </a:r>
            <a:r>
              <a:rPr lang="en-US" sz="2400" smtClean="0">
                <a:latin typeface="Lucida Sans" pitchFamily="34" charset="0"/>
              </a:rPr>
              <a:t> </a:t>
            </a:r>
            <a:endParaRPr lang="bg-BG" sz="2400" smtClean="0">
              <a:latin typeface="Arial" charset="0"/>
            </a:endParaRPr>
          </a:p>
          <a:p>
            <a:pPr marL="727075" indent="-609600" eaLnBrk="1" hangingPunct="1">
              <a:buFont typeface="Corbel" pitchFamily="34" charset="0"/>
              <a:buAutoNum type="arabicPeriod"/>
            </a:pPr>
            <a:r>
              <a:rPr lang="bg-BG" sz="2400" smtClean="0">
                <a:latin typeface="Arial" charset="0"/>
              </a:rPr>
              <a:t>Търсете възможности за поддържане на контакт</a:t>
            </a:r>
          </a:p>
          <a:p>
            <a:pPr marL="727075" indent="-609600" eaLnBrk="1" hangingPunct="1">
              <a:buFont typeface="Corbel" pitchFamily="34" charset="0"/>
              <a:buAutoNum type="arabicPeriod"/>
            </a:pPr>
            <a:r>
              <a:rPr lang="bg-BG" sz="2400" smtClean="0">
                <a:latin typeface="Arial" charset="0"/>
              </a:rPr>
              <a:t>Създайте менторска мрежа</a:t>
            </a:r>
            <a:endParaRPr lang="en-US" sz="2400" smtClean="0">
              <a:latin typeface="Arial" charset="0"/>
            </a:endParaRPr>
          </a:p>
        </p:txBody>
      </p:sp>
      <p:pic>
        <p:nvPicPr>
          <p:cNvPr id="50178" name="Picture 6" descr="palkki.jpg"/>
          <p:cNvPicPr>
            <a:picLocks noChangeAspect="1"/>
          </p:cNvPicPr>
          <p:nvPr/>
        </p:nvPicPr>
        <p:blipFill>
          <a:blip r:embed="rId2"/>
          <a:srcRect/>
          <a:stretch>
            <a:fillRect/>
          </a:stretch>
        </p:blipFill>
        <p:spPr bwMode="auto">
          <a:xfrm>
            <a:off x="-36513" y="-20638"/>
            <a:ext cx="9271001" cy="1309688"/>
          </a:xfrm>
          <a:prstGeom prst="rect">
            <a:avLst/>
          </a:prstGeom>
          <a:noFill/>
          <a:ln w="9525">
            <a:noFill/>
            <a:miter lim="800000"/>
            <a:headEnd/>
            <a:tailEnd/>
          </a:ln>
        </p:spPr>
      </p:pic>
      <p:sp>
        <p:nvSpPr>
          <p:cNvPr id="50179"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И пето, помнете, че ключовата дума тук е взаимоотношения (в множествено число).</a:t>
            </a:r>
            <a:r>
              <a:rPr lang="en-US" sz="1600">
                <a:solidFill>
                  <a:srgbClr val="404040"/>
                </a:solidFill>
                <a:latin typeface="Lucida Sans" pitchFamily="34" charset="0"/>
              </a:rPr>
              <a:t> </a:t>
            </a:r>
            <a:r>
              <a:rPr lang="bg-BG" sz="1600">
                <a:solidFill>
                  <a:srgbClr val="404040"/>
                </a:solidFill>
              </a:rPr>
              <a:t>Взаимоотношенията между връстници често са нещо, на което не се гледа твърде сериозно, но те често могат да бъдат изключително продуктивни и да работят в посоката, в която има нужда. Идеята тук е, че е добре да разчитате на различни типове взаимоотношения, за да имате богат набор от ресурси, които да използвате.</a:t>
            </a:r>
            <a:endParaRPr lang="en-US" sz="1600">
              <a:solidFill>
                <a:srgbClr val="404040"/>
              </a:solidFill>
            </a:endParaRPr>
          </a:p>
        </p:txBody>
      </p:sp>
      <p:sp>
        <p:nvSpPr>
          <p:cNvPr id="50180" name="Rectangle 6"/>
          <p:cNvSpPr>
            <a:spLocks noChangeArrowheads="1"/>
          </p:cNvSpPr>
          <p:nvPr/>
        </p:nvSpPr>
        <p:spPr bwMode="auto">
          <a:xfrm>
            <a:off x="176213" y="61913"/>
            <a:ext cx="7688262" cy="1066800"/>
          </a:xfrm>
          <a:prstGeom prst="rect">
            <a:avLst/>
          </a:prstGeom>
          <a:noFill/>
          <a:ln w="9525">
            <a:noFill/>
            <a:miter lim="800000"/>
            <a:headEnd/>
            <a:tailEnd/>
          </a:ln>
        </p:spPr>
        <p:txBody>
          <a:bodyPr wrap="none">
            <a:spAutoFit/>
          </a:bodyPr>
          <a:lstStyle/>
          <a:p>
            <a:r>
              <a:rPr lang="bg-BG" sz="3200"/>
              <a:t>Пет ключови стъпки за осъществяване </a:t>
            </a:r>
          </a:p>
          <a:p>
            <a:r>
              <a:rPr lang="bg-BG" sz="3200"/>
              <a:t>на менторска връзка</a:t>
            </a:r>
            <a:endParaRPr lang="en-US" sz="32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4" descr="hands_267244_1367.jpg"/>
          <p:cNvPicPr>
            <a:picLocks noChangeAspect="1"/>
          </p:cNvPicPr>
          <p:nvPr/>
        </p:nvPicPr>
        <p:blipFill>
          <a:blip r:embed="rId2"/>
          <a:srcRect/>
          <a:stretch>
            <a:fillRect/>
          </a:stretch>
        </p:blipFill>
        <p:spPr bwMode="auto">
          <a:xfrm>
            <a:off x="2193925" y="1355725"/>
            <a:ext cx="5040313" cy="3779838"/>
          </a:xfrm>
          <a:prstGeom prst="rect">
            <a:avLst/>
          </a:prstGeom>
          <a:noFill/>
          <a:ln w="9525">
            <a:noFill/>
            <a:miter lim="800000"/>
            <a:headEnd/>
            <a:tailEnd/>
          </a:ln>
        </p:spPr>
      </p:pic>
      <p:pic>
        <p:nvPicPr>
          <p:cNvPr id="51202" name="Picture 6"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51203"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r>
              <a:rPr lang="bg-BG"/>
              <a:t>Направете оценка на видовете наставничество подходящи за училищния персонал във вашето училище. Направете оценка на възможността менторски програми да улеснят периодите на преход. Обсъдете с родителското настоятелство в училището възможностите за менторски програми за родители. Включете менторството като важна точка от училищната политика.</a:t>
            </a:r>
            <a:endParaRPr lang="en-US" sz="1600">
              <a:solidFill>
                <a:srgbClr val="404040"/>
              </a:solidFill>
              <a:latin typeface="Lucida Sans" pitchFamily="34" charset="0"/>
            </a:endParaRPr>
          </a:p>
          <a:p>
            <a:pPr marL="117475">
              <a:buClr>
                <a:srgbClr val="F0AD00"/>
              </a:buClr>
              <a:buSzPct val="80000"/>
            </a:pPr>
            <a:endParaRPr lang="en-US" sz="1600">
              <a:solidFill>
                <a:srgbClr val="404040"/>
              </a:solidFill>
              <a:latin typeface="Lucida Sans" pitchFamily="34" charset="0"/>
            </a:endParaRPr>
          </a:p>
        </p:txBody>
      </p:sp>
      <p:sp>
        <p:nvSpPr>
          <p:cNvPr id="51204" name="Rectangle 6"/>
          <p:cNvSpPr>
            <a:spLocks noChangeArrowheads="1"/>
          </p:cNvSpPr>
          <p:nvPr/>
        </p:nvSpPr>
        <p:spPr bwMode="auto">
          <a:xfrm>
            <a:off x="176213" y="350838"/>
            <a:ext cx="1749425" cy="579437"/>
          </a:xfrm>
          <a:prstGeom prst="rect">
            <a:avLst/>
          </a:prstGeom>
          <a:noFill/>
          <a:ln w="9525">
            <a:noFill/>
            <a:miter lim="800000"/>
            <a:headEnd/>
            <a:tailEnd/>
          </a:ln>
        </p:spPr>
        <p:txBody>
          <a:bodyPr wrap="none">
            <a:spAutoFit/>
          </a:bodyPr>
          <a:lstStyle/>
          <a:p>
            <a:r>
              <a:rPr lang="bg-BG" sz="3200"/>
              <a:t>Дейност</a:t>
            </a:r>
            <a:endParaRPr lang="en-US" sz="3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ubtitle 1"/>
          <p:cNvSpPr>
            <a:spLocks noGrp="1"/>
          </p:cNvSpPr>
          <p:nvPr>
            <p:ph type="subTitle" idx="1"/>
          </p:nvPr>
        </p:nvSpPr>
        <p:spPr>
          <a:xfrm>
            <a:off x="552450" y="4799013"/>
            <a:ext cx="8077200" cy="857250"/>
          </a:xfrm>
          <a:solidFill>
            <a:schemeClr val="tx2">
              <a:alpha val="90195"/>
            </a:schemeClr>
          </a:solidFill>
        </p:spPr>
        <p:txBody>
          <a:bodyPr/>
          <a:lstStyle/>
          <a:p>
            <a:pPr eaLnBrk="1" hangingPunct="1"/>
            <a:r>
              <a:rPr lang="bg-BG" smtClean="0">
                <a:solidFill>
                  <a:srgbClr val="404040"/>
                </a:solidFill>
                <a:latin typeface="Arial" charset="0"/>
              </a:rPr>
              <a:t>Край на модул</a:t>
            </a:r>
            <a:r>
              <a:rPr lang="en-US" smtClean="0">
                <a:solidFill>
                  <a:srgbClr val="404040"/>
                </a:solidFill>
                <a:latin typeface="Lucida Sans" pitchFamily="34" charset="0"/>
              </a:rPr>
              <a:t> 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explain_1200271_41151720.jpg"/>
          <p:cNvPicPr>
            <a:picLocks noChangeAspect="1"/>
          </p:cNvPicPr>
          <p:nvPr/>
        </p:nvPicPr>
        <p:blipFill>
          <a:blip r:embed="rId2"/>
          <a:srcRect l="50000" t="14487" r="-3833" b="20099"/>
          <a:stretch>
            <a:fillRect/>
          </a:stretch>
        </p:blipFill>
        <p:spPr bwMode="auto">
          <a:xfrm>
            <a:off x="2576513" y="1362075"/>
            <a:ext cx="4059237" cy="3700463"/>
          </a:xfrm>
          <a:prstGeom prst="rect">
            <a:avLst/>
          </a:prstGeom>
          <a:noFill/>
          <a:ln w="9525">
            <a:noFill/>
            <a:miter lim="800000"/>
            <a:headEnd/>
            <a:tailEnd/>
          </a:ln>
        </p:spPr>
      </p:pic>
      <p:pic>
        <p:nvPicPr>
          <p:cNvPr id="19458" name="Picture 6"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19459"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Получаващият подкрепа най-често е млад човек (дете), който е обучаван и подпомаган от някой, който има богат опит и знания. Менторът си създава и се ползва с авторитет и позитивно влияние върху младия човек. </a:t>
            </a:r>
            <a:endParaRPr lang="en-US" sz="1600">
              <a:solidFill>
                <a:srgbClr val="404040"/>
              </a:solidFill>
              <a:latin typeface="Lucida Sans" pitchFamily="34" charset="0"/>
            </a:endParaRPr>
          </a:p>
        </p:txBody>
      </p:sp>
      <p:sp>
        <p:nvSpPr>
          <p:cNvPr id="19460" name="Text Box 6"/>
          <p:cNvSpPr txBox="1">
            <a:spLocks noChangeArrowheads="1"/>
          </p:cNvSpPr>
          <p:nvPr/>
        </p:nvSpPr>
        <p:spPr bwMode="auto">
          <a:xfrm>
            <a:off x="280988" y="222250"/>
            <a:ext cx="6354762" cy="1066800"/>
          </a:xfrm>
          <a:prstGeom prst="rect">
            <a:avLst/>
          </a:prstGeom>
          <a:noFill/>
          <a:ln w="9525">
            <a:noFill/>
            <a:miter lim="800000"/>
            <a:headEnd/>
            <a:tailEnd/>
          </a:ln>
        </p:spPr>
        <p:txBody>
          <a:bodyPr>
            <a:spAutoFit/>
          </a:bodyPr>
          <a:lstStyle/>
          <a:p>
            <a:pPr>
              <a:spcBef>
                <a:spcPct val="50000"/>
              </a:spcBef>
            </a:pPr>
            <a:r>
              <a:rPr lang="bg-BG" sz="3200"/>
              <a:t>Получаващият менторска подкрепа</a:t>
            </a:r>
            <a:endParaRPr lang="en-US" sz="3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people_1074933_60672803.jpg"/>
          <p:cNvPicPr>
            <a:picLocks noChangeAspect="1"/>
          </p:cNvPicPr>
          <p:nvPr/>
        </p:nvPicPr>
        <p:blipFill>
          <a:blip r:embed="rId2"/>
          <a:srcRect r="37009"/>
          <a:stretch>
            <a:fillRect/>
          </a:stretch>
        </p:blipFill>
        <p:spPr bwMode="auto">
          <a:xfrm>
            <a:off x="2297113" y="1401763"/>
            <a:ext cx="4649787" cy="3635375"/>
          </a:xfrm>
          <a:prstGeom prst="rect">
            <a:avLst/>
          </a:prstGeom>
          <a:noFill/>
          <a:ln w="9525">
            <a:noFill/>
            <a:miter lim="800000"/>
            <a:headEnd/>
            <a:tailEnd/>
          </a:ln>
        </p:spPr>
      </p:pic>
      <p:pic>
        <p:nvPicPr>
          <p:cNvPr id="20482" name="Picture 6"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20483"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Преди да изберете подхода на менторството, помислете кой ще се ползва от програмата, какви са неговите характеристики и нужди. Другите два важни въпроса са кой ще влезе в ролята на ментор и каква е целта на менторската програма. </a:t>
            </a:r>
            <a:endParaRPr lang="en-US" sz="1600">
              <a:solidFill>
                <a:srgbClr val="404040"/>
              </a:solidFill>
            </a:endParaRPr>
          </a:p>
        </p:txBody>
      </p:sp>
      <p:sp>
        <p:nvSpPr>
          <p:cNvPr id="20484" name="Text Box 6"/>
          <p:cNvSpPr txBox="1">
            <a:spLocks noChangeArrowheads="1"/>
          </p:cNvSpPr>
          <p:nvPr/>
        </p:nvSpPr>
        <p:spPr bwMode="auto">
          <a:xfrm>
            <a:off x="182563" y="266700"/>
            <a:ext cx="8497887" cy="1066800"/>
          </a:xfrm>
          <a:prstGeom prst="rect">
            <a:avLst/>
          </a:prstGeom>
          <a:noFill/>
          <a:ln w="9525">
            <a:noFill/>
            <a:miter lim="800000"/>
            <a:headEnd/>
            <a:tailEnd/>
          </a:ln>
        </p:spPr>
        <p:txBody>
          <a:bodyPr>
            <a:spAutoFit/>
          </a:bodyPr>
          <a:lstStyle/>
          <a:p>
            <a:pPr>
              <a:spcBef>
                <a:spcPct val="50000"/>
              </a:spcBef>
            </a:pPr>
            <a:r>
              <a:rPr lang="bg-BG" sz="3200"/>
              <a:t>Фактори при планиране на менторска програма</a:t>
            </a:r>
            <a:endParaRPr lang="en-US" sz="3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p:cNvPicPr>
          <p:nvPr/>
        </p:nvPicPr>
        <p:blipFill>
          <a:blip r:embed="rId2"/>
          <a:srcRect l="19359"/>
          <a:stretch>
            <a:fillRect/>
          </a:stretch>
        </p:blipFill>
        <p:spPr bwMode="auto">
          <a:xfrm>
            <a:off x="2316163" y="1350963"/>
            <a:ext cx="4589462" cy="3746500"/>
          </a:xfrm>
          <a:prstGeom prst="rect">
            <a:avLst/>
          </a:prstGeom>
          <a:noFill/>
          <a:ln w="9525">
            <a:noFill/>
            <a:miter lim="800000"/>
            <a:headEnd/>
            <a:tailEnd/>
          </a:ln>
        </p:spPr>
      </p:pic>
      <p:pic>
        <p:nvPicPr>
          <p:cNvPr id="21506" name="Picture 6"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21507"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Менторството може да вземе много различни форми</a:t>
            </a:r>
            <a:r>
              <a:rPr lang="en-US" sz="1600">
                <a:solidFill>
                  <a:srgbClr val="404040"/>
                </a:solidFill>
                <a:latin typeface="Lucida Sans" pitchFamily="34" charset="0"/>
              </a:rPr>
              <a:t>. </a:t>
            </a:r>
            <a:r>
              <a:rPr lang="bg-BG" sz="1600">
                <a:solidFill>
                  <a:srgbClr val="404040"/>
                </a:solidFill>
              </a:rPr>
              <a:t>Може да се провежда под формата на групови или индивидуални срещи с различни комбинации от ментори и хора, получаващи менторска подкрепа. Менторството може да се осъществи чрез срещи на живо, по имейл, по телефона, чрез писма или каквато и да е друга форма на кореспонденция. </a:t>
            </a:r>
            <a:endParaRPr lang="en-US" sz="1600">
              <a:solidFill>
                <a:srgbClr val="404040"/>
              </a:solidFill>
              <a:latin typeface="Lucida Sans" pitchFamily="34" charset="0"/>
            </a:endParaRPr>
          </a:p>
        </p:txBody>
      </p:sp>
      <p:sp>
        <p:nvSpPr>
          <p:cNvPr id="21508" name="Text Box 6"/>
          <p:cNvSpPr txBox="1">
            <a:spLocks noChangeArrowheads="1"/>
          </p:cNvSpPr>
          <p:nvPr/>
        </p:nvSpPr>
        <p:spPr bwMode="auto">
          <a:xfrm>
            <a:off x="168275" y="295275"/>
            <a:ext cx="5656263" cy="579438"/>
          </a:xfrm>
          <a:prstGeom prst="rect">
            <a:avLst/>
          </a:prstGeom>
          <a:noFill/>
          <a:ln w="9525">
            <a:noFill/>
            <a:miter lim="800000"/>
            <a:headEnd/>
            <a:tailEnd/>
          </a:ln>
        </p:spPr>
        <p:txBody>
          <a:bodyPr>
            <a:spAutoFit/>
          </a:bodyPr>
          <a:lstStyle/>
          <a:p>
            <a:pPr>
              <a:spcBef>
                <a:spcPct val="50000"/>
              </a:spcBef>
            </a:pPr>
            <a:r>
              <a:rPr lang="bg-BG" sz="3200"/>
              <a:t>Видове менторство</a:t>
            </a:r>
            <a:endParaRPr lang="en-US" sz="3200"/>
          </a:p>
        </p:txBody>
      </p:sp>
      <p:sp>
        <p:nvSpPr>
          <p:cNvPr id="21509" name="Text Box 6"/>
          <p:cNvSpPr txBox="1">
            <a:spLocks noChangeArrowheads="1"/>
          </p:cNvSpPr>
          <p:nvPr/>
        </p:nvSpPr>
        <p:spPr bwMode="auto">
          <a:xfrm>
            <a:off x="168275" y="295275"/>
            <a:ext cx="5656263" cy="579438"/>
          </a:xfrm>
          <a:prstGeom prst="rect">
            <a:avLst/>
          </a:prstGeom>
          <a:noFill/>
          <a:ln w="9525">
            <a:noFill/>
            <a:miter lim="800000"/>
            <a:headEnd/>
            <a:tailEnd/>
          </a:ln>
        </p:spPr>
        <p:txBody>
          <a:bodyPr>
            <a:spAutoFit/>
          </a:bodyPr>
          <a:lstStyle/>
          <a:p>
            <a:pPr>
              <a:spcBef>
                <a:spcPct val="50000"/>
              </a:spcBef>
            </a:pPr>
            <a:r>
              <a:rPr lang="bg-BG" sz="3200"/>
              <a:t>Видове менторство</a:t>
            </a:r>
            <a:endParaRPr lang="en-US" sz="32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lass_317799_3744.jpg"/>
          <p:cNvPicPr>
            <a:picLocks noChangeAspect="1"/>
          </p:cNvPicPr>
          <p:nvPr/>
        </p:nvPicPr>
        <p:blipFill>
          <a:blip r:embed="rId2"/>
          <a:srcRect l="50438" t="8160" b="33774"/>
          <a:stretch>
            <a:fillRect/>
          </a:stretch>
        </p:blipFill>
        <p:spPr bwMode="auto">
          <a:xfrm>
            <a:off x="2446338" y="1381125"/>
            <a:ext cx="4230687" cy="3717925"/>
          </a:xfrm>
          <a:prstGeom prst="rect">
            <a:avLst/>
          </a:prstGeom>
          <a:noFill/>
          <a:ln w="9525">
            <a:noFill/>
            <a:miter lim="800000"/>
            <a:headEnd/>
            <a:tailEnd/>
          </a:ln>
        </p:spPr>
      </p:pic>
      <p:pic>
        <p:nvPicPr>
          <p:cNvPr id="22530" name="Picture 7"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22531" name="Rectangle 9"/>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Най-разпознаваемият модел на менторство е този лице в лице</a:t>
            </a:r>
            <a:r>
              <a:rPr lang="en-US" sz="1600">
                <a:solidFill>
                  <a:srgbClr val="404040"/>
                </a:solidFill>
                <a:latin typeface="Lucida Sans" pitchFamily="34" charset="0"/>
              </a:rPr>
              <a:t>, </a:t>
            </a:r>
            <a:r>
              <a:rPr lang="bg-BG" sz="1600">
                <a:solidFill>
                  <a:srgbClr val="404040"/>
                </a:solidFill>
              </a:rPr>
              <a:t>един на един, в общността</a:t>
            </a:r>
            <a:r>
              <a:rPr lang="en-US" sz="1600">
                <a:solidFill>
                  <a:srgbClr val="404040"/>
                </a:solidFill>
                <a:latin typeface="Lucida Sans" pitchFamily="34" charset="0"/>
              </a:rPr>
              <a:t>, </a:t>
            </a:r>
            <a:r>
              <a:rPr lang="bg-BG" sz="1600">
                <a:solidFill>
                  <a:srgbClr val="404040"/>
                </a:solidFill>
              </a:rPr>
              <a:t>подобно на програмите Голям брат/ Голяма сестра</a:t>
            </a:r>
            <a:r>
              <a:rPr lang="en-US" sz="1600">
                <a:solidFill>
                  <a:srgbClr val="404040"/>
                </a:solidFill>
                <a:latin typeface="Lucida Sans" pitchFamily="34" charset="0"/>
              </a:rPr>
              <a:t>. </a:t>
            </a:r>
            <a:r>
              <a:rPr lang="bg-BG" sz="1600">
                <a:solidFill>
                  <a:srgbClr val="404040"/>
                </a:solidFill>
              </a:rPr>
              <a:t>Но менторството може да се осъществява също и на групи, между отделни училища, с извънучилищни общности като местни неправителствени и бизнес организации.</a:t>
            </a:r>
            <a:endParaRPr lang="en-US" sz="1600">
              <a:solidFill>
                <a:srgbClr val="404040"/>
              </a:solidFill>
              <a:latin typeface="Lucida Sans" pitchFamily="34" charset="0"/>
            </a:endParaRPr>
          </a:p>
        </p:txBody>
      </p:sp>
      <p:sp>
        <p:nvSpPr>
          <p:cNvPr id="22532" name="Text Box 6"/>
          <p:cNvSpPr txBox="1">
            <a:spLocks noChangeArrowheads="1"/>
          </p:cNvSpPr>
          <p:nvPr/>
        </p:nvSpPr>
        <p:spPr bwMode="auto">
          <a:xfrm>
            <a:off x="168275" y="295275"/>
            <a:ext cx="5656263" cy="579438"/>
          </a:xfrm>
          <a:prstGeom prst="rect">
            <a:avLst/>
          </a:prstGeom>
          <a:noFill/>
          <a:ln w="9525">
            <a:noFill/>
            <a:miter lim="800000"/>
            <a:headEnd/>
            <a:tailEnd/>
          </a:ln>
        </p:spPr>
        <p:txBody>
          <a:bodyPr>
            <a:spAutoFit/>
          </a:bodyPr>
          <a:lstStyle/>
          <a:p>
            <a:pPr>
              <a:spcBef>
                <a:spcPct val="50000"/>
              </a:spcBef>
            </a:pPr>
            <a:r>
              <a:rPr lang="bg-BG" sz="3200"/>
              <a:t>Видове менторство</a:t>
            </a:r>
            <a:endParaRPr lang="en-US" sz="3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descr="Mentoring%20puzzle"/>
          <p:cNvPicPr>
            <a:picLocks noChangeAspect="1" noChangeArrowheads="1"/>
          </p:cNvPicPr>
          <p:nvPr/>
        </p:nvPicPr>
        <p:blipFill>
          <a:blip r:embed="rId2"/>
          <a:srcRect/>
          <a:stretch>
            <a:fillRect/>
          </a:stretch>
        </p:blipFill>
        <p:spPr bwMode="auto">
          <a:xfrm>
            <a:off x="2446338" y="1430338"/>
            <a:ext cx="4224337" cy="2771775"/>
          </a:xfrm>
          <a:prstGeom prst="rect">
            <a:avLst/>
          </a:prstGeom>
          <a:noFill/>
          <a:ln w="9525">
            <a:noFill/>
            <a:miter lim="800000"/>
            <a:headEnd/>
            <a:tailEnd/>
          </a:ln>
        </p:spPr>
      </p:pic>
      <p:sp>
        <p:nvSpPr>
          <p:cNvPr id="23554" name="Content Placeholder 2"/>
          <p:cNvSpPr txBox="1">
            <a:spLocks/>
          </p:cNvSpPr>
          <p:nvPr/>
        </p:nvSpPr>
        <p:spPr bwMode="auto">
          <a:xfrm>
            <a:off x="2446338" y="4313238"/>
            <a:ext cx="6461125" cy="860425"/>
          </a:xfrm>
          <a:prstGeom prst="rect">
            <a:avLst/>
          </a:prstGeom>
          <a:noFill/>
          <a:ln w="9525">
            <a:noFill/>
            <a:miter lim="800000"/>
            <a:headEnd/>
            <a:tailEnd/>
          </a:ln>
        </p:spPr>
        <p:txBody>
          <a:bodyPr lIns="54864" tIns="91440"/>
          <a:lstStyle/>
          <a:p>
            <a:pPr marL="31750">
              <a:spcBef>
                <a:spcPts val="600"/>
              </a:spcBef>
              <a:buClr>
                <a:schemeClr val="accent1"/>
              </a:buClr>
              <a:buSzPct val="80000"/>
              <a:buFont typeface="Wingdings 2" pitchFamily="18" charset="2"/>
              <a:buNone/>
            </a:pPr>
            <a:r>
              <a:rPr lang="en-US" b="1" i="1">
                <a:solidFill>
                  <a:srgbClr val="404040"/>
                </a:solidFill>
                <a:latin typeface="Cambria" pitchFamily="18" charset="0"/>
              </a:rPr>
              <a:t>Mentoring Fits</a:t>
            </a:r>
            <a:r>
              <a:rPr lang="en-US" i="1">
                <a:solidFill>
                  <a:srgbClr val="404040"/>
                </a:solidFill>
                <a:latin typeface="Cambria" pitchFamily="18" charset="0"/>
              </a:rPr>
              <a:t> (reference: Mentoring Program - East Greenwich F. A. C.E. eastgreenwichfaces.org)</a:t>
            </a:r>
          </a:p>
          <a:p>
            <a:pPr marL="31750">
              <a:spcBef>
                <a:spcPts val="600"/>
              </a:spcBef>
              <a:buClr>
                <a:schemeClr val="accent1"/>
              </a:buClr>
              <a:buSzPct val="80000"/>
              <a:buFont typeface="Wingdings 2" pitchFamily="18" charset="2"/>
              <a:buNone/>
            </a:pPr>
            <a:endParaRPr lang="en-US" i="1">
              <a:solidFill>
                <a:srgbClr val="404040"/>
              </a:solidFill>
              <a:latin typeface="Cambria" pitchFamily="18" charset="0"/>
            </a:endParaRPr>
          </a:p>
        </p:txBody>
      </p:sp>
      <p:pic>
        <p:nvPicPr>
          <p:cNvPr id="23555" name="Picture 6"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23556" name="Rectangle 8"/>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За да бъде наистина полезна менторската програма трябва да удовлетворява всички участници</a:t>
            </a:r>
            <a:r>
              <a:rPr lang="en-US" sz="1600">
                <a:solidFill>
                  <a:srgbClr val="404040"/>
                </a:solidFill>
                <a:latin typeface="Lucida Sans" pitchFamily="34" charset="0"/>
              </a:rPr>
              <a:t> – </a:t>
            </a:r>
            <a:r>
              <a:rPr lang="bg-BG" sz="1600">
                <a:solidFill>
                  <a:srgbClr val="404040"/>
                </a:solidFill>
              </a:rPr>
              <a:t>менторът, получаващият подкрепа, родителите му, ако е дете</a:t>
            </a:r>
            <a:r>
              <a:rPr lang="en-US" sz="1600">
                <a:solidFill>
                  <a:srgbClr val="404040"/>
                </a:solidFill>
                <a:latin typeface="Lucida Sans" pitchFamily="34" charset="0"/>
              </a:rPr>
              <a:t>, </a:t>
            </a:r>
            <a:r>
              <a:rPr lang="bg-BG" sz="1600">
                <a:solidFill>
                  <a:srgbClr val="404040"/>
                </a:solidFill>
              </a:rPr>
              <a:t>членовете на общността и др</a:t>
            </a:r>
            <a:r>
              <a:rPr lang="en-US" sz="1600">
                <a:solidFill>
                  <a:srgbClr val="404040"/>
                </a:solidFill>
                <a:latin typeface="Lucida Sans" pitchFamily="34" charset="0"/>
              </a:rPr>
              <a:t>. </a:t>
            </a:r>
            <a:r>
              <a:rPr lang="bg-BG" sz="1600">
                <a:solidFill>
                  <a:srgbClr val="404040"/>
                </a:solidFill>
              </a:rPr>
              <a:t>В допълнение на това от особено голямо значение е менторската програма да бъде реализирана с възможности за обучение за всички участници.</a:t>
            </a:r>
            <a:endParaRPr lang="en-US" sz="1600">
              <a:solidFill>
                <a:srgbClr val="404040"/>
              </a:solidFill>
              <a:latin typeface="Lucida Sans" pitchFamily="34" charset="0"/>
            </a:endParaRPr>
          </a:p>
        </p:txBody>
      </p:sp>
      <p:sp>
        <p:nvSpPr>
          <p:cNvPr id="23557" name="Text Box 6"/>
          <p:cNvSpPr txBox="1">
            <a:spLocks noChangeArrowheads="1"/>
          </p:cNvSpPr>
          <p:nvPr/>
        </p:nvSpPr>
        <p:spPr bwMode="auto">
          <a:xfrm>
            <a:off x="168275" y="295275"/>
            <a:ext cx="5656263" cy="579438"/>
          </a:xfrm>
          <a:prstGeom prst="rect">
            <a:avLst/>
          </a:prstGeom>
          <a:noFill/>
          <a:ln w="9525">
            <a:noFill/>
            <a:miter lim="800000"/>
            <a:headEnd/>
            <a:tailEnd/>
          </a:ln>
        </p:spPr>
        <p:txBody>
          <a:bodyPr>
            <a:spAutoFit/>
          </a:bodyPr>
          <a:lstStyle/>
          <a:p>
            <a:pPr>
              <a:spcBef>
                <a:spcPct val="50000"/>
              </a:spcBef>
            </a:pPr>
            <a:r>
              <a:rPr lang="bg-BG" sz="3200"/>
              <a:t>Ползите от менторството</a:t>
            </a:r>
            <a:endParaRPr lang="en-US" sz="3200"/>
          </a:p>
        </p:txBody>
      </p:sp>
      <p:sp>
        <p:nvSpPr>
          <p:cNvPr id="23558" name="Text Box 8"/>
          <p:cNvSpPr txBox="1">
            <a:spLocks noChangeArrowheads="1"/>
          </p:cNvSpPr>
          <p:nvPr/>
        </p:nvSpPr>
        <p:spPr bwMode="auto">
          <a:xfrm>
            <a:off x="1800225" y="2138363"/>
            <a:ext cx="1492250" cy="366712"/>
          </a:xfrm>
          <a:prstGeom prst="rect">
            <a:avLst/>
          </a:prstGeom>
          <a:solidFill>
            <a:schemeClr val="bg1"/>
          </a:solidFill>
          <a:ln w="9525">
            <a:noFill/>
            <a:miter lim="800000"/>
            <a:headEnd/>
            <a:tailEnd/>
          </a:ln>
        </p:spPr>
        <p:txBody>
          <a:bodyPr>
            <a:spAutoFit/>
          </a:bodyPr>
          <a:lstStyle/>
          <a:p>
            <a:pPr>
              <a:spcBef>
                <a:spcPct val="50000"/>
              </a:spcBef>
            </a:pPr>
            <a:r>
              <a:rPr lang="bg-BG"/>
              <a:t>семейство</a:t>
            </a:r>
            <a:endParaRPr lang="en-US"/>
          </a:p>
        </p:txBody>
      </p:sp>
      <p:sp>
        <p:nvSpPr>
          <p:cNvPr id="23559" name="Text Box 9"/>
          <p:cNvSpPr txBox="1">
            <a:spLocks noChangeArrowheads="1"/>
          </p:cNvSpPr>
          <p:nvPr/>
        </p:nvSpPr>
        <p:spPr bwMode="auto">
          <a:xfrm>
            <a:off x="5589588" y="1612900"/>
            <a:ext cx="1492250" cy="366713"/>
          </a:xfrm>
          <a:prstGeom prst="rect">
            <a:avLst/>
          </a:prstGeom>
          <a:solidFill>
            <a:schemeClr val="bg1"/>
          </a:solidFill>
          <a:ln w="9525">
            <a:noFill/>
            <a:miter lim="800000"/>
            <a:headEnd/>
            <a:tailEnd/>
          </a:ln>
        </p:spPr>
        <p:txBody>
          <a:bodyPr>
            <a:spAutoFit/>
          </a:bodyPr>
          <a:lstStyle/>
          <a:p>
            <a:pPr>
              <a:spcBef>
                <a:spcPct val="50000"/>
              </a:spcBef>
            </a:pPr>
            <a:r>
              <a:rPr lang="bg-BG"/>
              <a:t>МЕНТОР</a:t>
            </a:r>
            <a:endParaRPr lang="en-US"/>
          </a:p>
        </p:txBody>
      </p:sp>
      <p:sp>
        <p:nvSpPr>
          <p:cNvPr id="23560" name="Text Box 10"/>
          <p:cNvSpPr txBox="1">
            <a:spLocks noChangeArrowheads="1"/>
          </p:cNvSpPr>
          <p:nvPr/>
        </p:nvSpPr>
        <p:spPr bwMode="auto">
          <a:xfrm>
            <a:off x="5219700" y="3292475"/>
            <a:ext cx="1862138" cy="915988"/>
          </a:xfrm>
          <a:prstGeom prst="rect">
            <a:avLst/>
          </a:prstGeom>
          <a:solidFill>
            <a:schemeClr val="bg1"/>
          </a:solidFill>
          <a:ln w="9525">
            <a:noFill/>
            <a:miter lim="800000"/>
            <a:headEnd/>
            <a:tailEnd/>
          </a:ln>
        </p:spPr>
        <p:txBody>
          <a:bodyPr>
            <a:spAutoFit/>
          </a:bodyPr>
          <a:lstStyle/>
          <a:p>
            <a:pPr>
              <a:spcBef>
                <a:spcPct val="50000"/>
              </a:spcBef>
            </a:pPr>
            <a:r>
              <a:rPr lang="bg-BG"/>
              <a:t>приятели и значима общност</a:t>
            </a:r>
            <a:endParaRPr lang="en-US"/>
          </a:p>
        </p:txBody>
      </p:sp>
      <p:sp>
        <p:nvSpPr>
          <p:cNvPr id="23561" name="Text Box 11"/>
          <p:cNvSpPr txBox="1">
            <a:spLocks noChangeArrowheads="1"/>
          </p:cNvSpPr>
          <p:nvPr/>
        </p:nvSpPr>
        <p:spPr bwMode="auto">
          <a:xfrm>
            <a:off x="2016125" y="3835400"/>
            <a:ext cx="1492250" cy="366713"/>
          </a:xfrm>
          <a:prstGeom prst="rect">
            <a:avLst/>
          </a:prstGeom>
          <a:solidFill>
            <a:schemeClr val="bg1"/>
          </a:solidFill>
          <a:ln w="9525">
            <a:noFill/>
            <a:miter lim="800000"/>
            <a:headEnd/>
            <a:tailEnd/>
          </a:ln>
        </p:spPr>
        <p:txBody>
          <a:bodyPr>
            <a:spAutoFit/>
          </a:bodyPr>
          <a:lstStyle/>
          <a:p>
            <a:pPr>
              <a:spcBef>
                <a:spcPct val="50000"/>
              </a:spcBef>
            </a:pPr>
            <a:r>
              <a:rPr lang="bg-BG"/>
              <a:t>училище</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descr="explain_1200271_41151720.jpg"/>
          <p:cNvPicPr>
            <a:picLocks noChangeAspect="1"/>
          </p:cNvPicPr>
          <p:nvPr/>
        </p:nvPicPr>
        <p:blipFill>
          <a:blip r:embed="rId2"/>
          <a:srcRect l="5515" t="3105" r="48532" b="30566"/>
          <a:stretch>
            <a:fillRect/>
          </a:stretch>
        </p:blipFill>
        <p:spPr bwMode="auto">
          <a:xfrm>
            <a:off x="2913063" y="1390650"/>
            <a:ext cx="3355975" cy="3632200"/>
          </a:xfrm>
          <a:prstGeom prst="rect">
            <a:avLst/>
          </a:prstGeom>
          <a:noFill/>
          <a:ln w="9525">
            <a:noFill/>
            <a:miter lim="800000"/>
            <a:headEnd/>
            <a:tailEnd/>
          </a:ln>
        </p:spPr>
      </p:pic>
      <p:pic>
        <p:nvPicPr>
          <p:cNvPr id="24578" name="Picture 9" descr="palkki.jpg"/>
          <p:cNvPicPr>
            <a:picLocks noChangeAspect="1"/>
          </p:cNvPicPr>
          <p:nvPr/>
        </p:nvPicPr>
        <p:blipFill>
          <a:blip r:embed="rId3"/>
          <a:srcRect/>
          <a:stretch>
            <a:fillRect/>
          </a:stretch>
        </p:blipFill>
        <p:spPr bwMode="auto">
          <a:xfrm>
            <a:off x="-36513" y="-20638"/>
            <a:ext cx="9271001" cy="1309688"/>
          </a:xfrm>
          <a:prstGeom prst="rect">
            <a:avLst/>
          </a:prstGeom>
          <a:noFill/>
          <a:ln w="9525">
            <a:noFill/>
            <a:miter lim="800000"/>
            <a:headEnd/>
            <a:tailEnd/>
          </a:ln>
        </p:spPr>
      </p:pic>
      <p:sp>
        <p:nvSpPr>
          <p:cNvPr id="24579" name="Rectangle 11"/>
          <p:cNvSpPr>
            <a:spLocks noChangeAspect="1"/>
          </p:cNvSpPr>
          <p:nvPr/>
        </p:nvSpPr>
        <p:spPr bwMode="auto">
          <a:xfrm>
            <a:off x="0" y="5229225"/>
            <a:ext cx="9215438" cy="1657350"/>
          </a:xfrm>
          <a:prstGeom prst="rect">
            <a:avLst/>
          </a:prstGeom>
          <a:solidFill>
            <a:srgbClr val="F2F2F2"/>
          </a:solidFill>
          <a:ln w="9525">
            <a:noFill/>
            <a:miter lim="800000"/>
            <a:headEnd/>
            <a:tailEnd/>
          </a:ln>
        </p:spPr>
        <p:txBody>
          <a:bodyPr/>
          <a:lstStyle/>
          <a:p>
            <a:pPr marL="117475">
              <a:buClr>
                <a:srgbClr val="F0AD00"/>
              </a:buClr>
              <a:buSzPct val="80000"/>
            </a:pPr>
            <a:r>
              <a:rPr lang="bg-BG" sz="1600">
                <a:solidFill>
                  <a:srgbClr val="404040"/>
                </a:solidFill>
              </a:rPr>
              <a:t>Добрите ментори са добри слушатели и умеят да дават конструктивна обратна връзка</a:t>
            </a:r>
            <a:r>
              <a:rPr lang="en-US" sz="1600">
                <a:solidFill>
                  <a:srgbClr val="404040"/>
                </a:solidFill>
                <a:latin typeface="Lucida Sans" pitchFamily="34" charset="0"/>
              </a:rPr>
              <a:t>. </a:t>
            </a:r>
            <a:r>
              <a:rPr lang="bg-BG" sz="1600">
                <a:solidFill>
                  <a:srgbClr val="404040"/>
                </a:solidFill>
              </a:rPr>
              <a:t>Те са честни, искрени и не съдят другите</a:t>
            </a:r>
            <a:r>
              <a:rPr lang="en-US" sz="1600">
                <a:solidFill>
                  <a:srgbClr val="404040"/>
                </a:solidFill>
                <a:latin typeface="Lucida Sans" pitchFamily="34" charset="0"/>
              </a:rPr>
              <a:t>. </a:t>
            </a:r>
            <a:r>
              <a:rPr lang="bg-BG" sz="1600">
                <a:solidFill>
                  <a:srgbClr val="404040"/>
                </a:solidFill>
              </a:rPr>
              <a:t>Обикновено са добре познати в професионалната си общност и имат успешни кариери</a:t>
            </a:r>
            <a:r>
              <a:rPr lang="en-US" sz="1600">
                <a:solidFill>
                  <a:srgbClr val="404040"/>
                </a:solidFill>
                <a:latin typeface="Lucida Sans" pitchFamily="34" charset="0"/>
              </a:rPr>
              <a:t>.</a:t>
            </a:r>
          </a:p>
        </p:txBody>
      </p:sp>
      <p:sp>
        <p:nvSpPr>
          <p:cNvPr id="24580" name="Text Box 6"/>
          <p:cNvSpPr txBox="1">
            <a:spLocks noChangeArrowheads="1"/>
          </p:cNvSpPr>
          <p:nvPr/>
        </p:nvSpPr>
        <p:spPr bwMode="auto">
          <a:xfrm>
            <a:off x="168275" y="295275"/>
            <a:ext cx="6767513" cy="579438"/>
          </a:xfrm>
          <a:prstGeom prst="rect">
            <a:avLst/>
          </a:prstGeom>
          <a:noFill/>
          <a:ln w="9525">
            <a:noFill/>
            <a:miter lim="800000"/>
            <a:headEnd/>
            <a:tailEnd/>
          </a:ln>
        </p:spPr>
        <p:txBody>
          <a:bodyPr>
            <a:spAutoFit/>
          </a:bodyPr>
          <a:lstStyle/>
          <a:p>
            <a:pPr>
              <a:spcBef>
                <a:spcPct val="50000"/>
              </a:spcBef>
            </a:pPr>
            <a:r>
              <a:rPr lang="bg-BG" sz="3200"/>
              <a:t>Качествата на добрия ментор</a:t>
            </a:r>
            <a:endParaRPr lang="en-US" sz="320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6477</TotalTime>
  <Words>1487</Words>
  <Application>Microsoft Macintosh PowerPoint</Application>
  <PresentationFormat>On-screen Show (4:3)</PresentationFormat>
  <Paragraphs>104</Paragraphs>
  <Slides>36</Slides>
  <Notes>0</Notes>
  <HiddenSlides>0</HiddenSlides>
  <MMClips>0</MMClips>
  <ScaleCrop>false</ScaleCrop>
  <HeadingPairs>
    <vt:vector size="6" baseType="variant">
      <vt:variant>
        <vt:lpstr>Fonts Used</vt:lpstr>
      </vt:variant>
      <vt:variant>
        <vt:i4>8</vt:i4>
      </vt:variant>
      <vt:variant>
        <vt:lpstr>Design Template</vt:lpstr>
      </vt:variant>
      <vt:variant>
        <vt:i4>14</vt:i4>
      </vt:variant>
      <vt:variant>
        <vt:lpstr>Slide Titles</vt:lpstr>
      </vt:variant>
      <vt:variant>
        <vt:i4>36</vt:i4>
      </vt:variant>
    </vt:vector>
  </HeadingPairs>
  <TitlesOfParts>
    <vt:vector size="58" baseType="lpstr">
      <vt:lpstr>Arial</vt:lpstr>
      <vt:lpstr>Lucida Sans</vt:lpstr>
      <vt:lpstr>Wingdings 2</vt:lpstr>
      <vt:lpstr>Wingdings</vt:lpstr>
      <vt:lpstr>Wingdings 3</vt:lpstr>
      <vt:lpstr>Calibri</vt:lpstr>
      <vt:lpstr>Corbel</vt:lpstr>
      <vt:lpstr>Cambria</vt:lpstr>
      <vt:lpstr>Module</vt:lpstr>
      <vt:lpstr>Module</vt:lpstr>
      <vt:lpstr>Module</vt:lpstr>
      <vt:lpstr>Module</vt:lpstr>
      <vt:lpstr>Module</vt:lpstr>
      <vt:lpstr>Module</vt:lpstr>
      <vt:lpstr>Module</vt:lpstr>
      <vt:lpstr>Module</vt:lpstr>
      <vt:lpstr>Module</vt:lpstr>
      <vt:lpstr>Module</vt:lpstr>
      <vt:lpstr>Module</vt:lpstr>
      <vt:lpstr>Module</vt:lpstr>
      <vt:lpstr>Module</vt: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Context Learning Finland Oy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Teemu Patala</dc:creator>
  <cp:lastModifiedBy>Maggie Asp</cp:lastModifiedBy>
  <cp:revision>93</cp:revision>
  <dcterms:created xsi:type="dcterms:W3CDTF">2012-01-19T07:12:46Z</dcterms:created>
  <dcterms:modified xsi:type="dcterms:W3CDTF">2014-06-17T21:03:34Z</dcterms:modified>
</cp:coreProperties>
</file>